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7" r:id="rId6"/>
    <p:sldId id="262" r:id="rId7"/>
    <p:sldId id="266" r:id="rId8"/>
    <p:sldId id="276" r:id="rId9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0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de Perdigão Lana" userId="d4032cbc322a3469" providerId="LiveId" clId="{3278A59C-42D6-4172-A51F-2366E8F12D8F}"/>
    <pc:docChg chg="custSel modSld">
      <pc:chgData name="Pedro de Perdigão Lana" userId="d4032cbc322a3469" providerId="LiveId" clId="{3278A59C-42D6-4172-A51F-2366E8F12D8F}" dt="2024-06-04T17:54:58.151" v="15" actId="113"/>
      <pc:docMkLst>
        <pc:docMk/>
      </pc:docMkLst>
      <pc:sldChg chg="modSp mod">
        <pc:chgData name="Pedro de Perdigão Lana" userId="d4032cbc322a3469" providerId="LiveId" clId="{3278A59C-42D6-4172-A51F-2366E8F12D8F}" dt="2024-06-04T17:54:58.151" v="15" actId="113"/>
        <pc:sldMkLst>
          <pc:docMk/>
          <pc:sldMk cId="2243494996" sldId="277"/>
        </pc:sldMkLst>
        <pc:spChg chg="mod">
          <ac:chgData name="Pedro de Perdigão Lana" userId="d4032cbc322a3469" providerId="LiveId" clId="{3278A59C-42D6-4172-A51F-2366E8F12D8F}" dt="2024-06-04T17:54:58.151" v="15" actId="113"/>
          <ac:spMkLst>
            <pc:docMk/>
            <pc:sldMk cId="2243494996" sldId="277"/>
            <ac:spMk id="3" creationId="{35E3EA69-4E0E-41BD-8095-A124225A264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FE75C96-6954-4169-86C5-0628F3F633E6}" type="datetime1">
              <a:rPr lang="pt-BR" smtClean="0"/>
              <a:t>04/06/2024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75291-0B95-4A00-9C6C-54CBD6EF268B}" type="datetime1">
              <a:rPr lang="pt-BR" smtClean="0"/>
              <a:pPr/>
              <a:t>04/06/2024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95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4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336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54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B9A9E5-4F7F-4A7D-9DE1-89923232926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2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 de mercad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Espaço Reservado para Conteúdo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6" name="Espaço Reservado para Conteúdo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endParaRPr lang="pt-BR" noProof="0"/>
          </a:p>
        </p:txBody>
      </p:sp>
      <p:sp>
        <p:nvSpPr>
          <p:cNvPr id="27" name="Espaço Reservado para Conteúdo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údo Do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20" name="Espaço Reservado para Texto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25" name="Espaço Reservado para Texto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26" name="Espaço Reservado para Texto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27" name="Espaço Reservado para Texto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28" name="Espaço Reservado para Texto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29" name="Espaço Reservado para Texto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21" name="Espaço Reservado para Dat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22" name="Espaço Reservado para Rodapé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24" name="Espaço Reservado para o Número do Slide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6" name="Espaço Reservado para Texto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Ano</a:t>
            </a:r>
          </a:p>
        </p:txBody>
      </p:sp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8" name="Espaço Reservado para Texto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9" name="Espaço Reservado para Texto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Ano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8" name="Espaço Reservado para Texto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0" name="Espaço Reservado para Texto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2" name="Espaço Reservado para Texto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3" name="Espaço Reservado para Texto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4" name="Espaço Reservado para Texto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5" name="Espaço Reservado para Texto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7" name="Espaço Reservado para Texto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9" name="Espaço Reservado para Texto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0" name="Espaço Reservado para Texto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1" name="Espaço Reservado para Texto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Espaço Reservado para Data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37" name="Espaço Reservado para Rodapé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38" name="Espaço Reservado para o Número do Slide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 elemento gráfico SmartArt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ssoas da Equipe do Slid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7" name="Espaço Reservado para Imagem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8" name="Espaço Reservado para Imagem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pt-BR" noProof="0"/>
              <a:t>Clique no ícone para adicionar uma imagem</a:t>
            </a:r>
          </a:p>
        </p:txBody>
      </p:sp>
      <p:sp>
        <p:nvSpPr>
          <p:cNvPr id="19" name="Espaço Reservado para Imagem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ssoas da Equipe do Slide 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7" name="Espaço Reservado para Imagem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8" name="Espaço Reservado para Imagem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pt-BR" noProof="0"/>
              <a:t>Clique no ícone para adicionar uma imagem</a:t>
            </a:r>
          </a:p>
        </p:txBody>
      </p:sp>
      <p:sp>
        <p:nvSpPr>
          <p:cNvPr id="19" name="Espaço Reservado para Imagem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8" name="Espaço Reservado para Texto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5" name="Espaço Reservado para Texto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55" name="Espaço Reservado para Imagem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6" name="Espaço Reservado para Imagem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7" name="Espaço Reservado para Imagem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pt-BR" noProof="0"/>
              <a:t>Clique no ícone para adicionar uma imagem</a:t>
            </a:r>
          </a:p>
        </p:txBody>
      </p:sp>
      <p:sp>
        <p:nvSpPr>
          <p:cNvPr id="58" name="Espaço Reservado para Imagem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4" name="Espaço Reservado para Texto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62" name="Espaço Reservado para Texto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59" name="Espaço Reservado para Texto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63" name="Espaço Reservado para Texto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60" name="Espaço Reservado para Texto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64" name="Espaço Reservado para Texto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61" name="Espaço Reservado para Texto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65" name="Espaço Reservado para Texto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pt-BR" noProof="0"/>
              <a:t>Clique para adicionar o conteúdo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4" name="Espaço Reservado para Conteúdo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pt-BR" noProof="0"/>
              <a:t>Clique para adicionar o conteúdo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5" name="Espaço Reservado para Conteúdo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pt-BR" noProof="0"/>
              <a:t>Clique para adicionar o conteúdo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6" name="Espaço Reservado para Conteúdo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pt-BR" noProof="0"/>
              <a:t>Clique para adicionar o conteúdo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ço Reservado para Data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22" name="Espaço Reservado para Rodapé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24" name="Espaço Reservado para o Número do Slide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chamen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Espaço Reservado para Data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10" name="Espaço Reservado para Rodapé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11" name="Espaço Reservado para o Número do Slide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áfico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t-BR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</a:t>
            </a:r>
          </a:p>
        </p:txBody>
      </p:sp>
      <p:sp>
        <p:nvSpPr>
          <p:cNvPr id="17" name="Espaço Reservado para Texto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</a:t>
            </a:r>
          </a:p>
        </p:txBody>
      </p:sp>
      <p:sp>
        <p:nvSpPr>
          <p:cNvPr id="18" name="Espaço Reservado para Texto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</a:t>
            </a:r>
          </a:p>
        </p:txBody>
      </p:sp>
      <p:sp>
        <p:nvSpPr>
          <p:cNvPr id="19" name="Espaço Reservado para Texto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</a:t>
            </a:r>
          </a:p>
        </p:txBody>
      </p:sp>
      <p:sp>
        <p:nvSpPr>
          <p:cNvPr id="34" name="Espaço Reservado para Texto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</a:t>
            </a:r>
          </a:p>
        </p:txBody>
      </p:sp>
      <p:sp>
        <p:nvSpPr>
          <p:cNvPr id="35" name="Espaço Reservado para Texto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</a:t>
            </a:r>
          </a:p>
        </p:txBody>
      </p:sp>
      <p:sp>
        <p:nvSpPr>
          <p:cNvPr id="36" name="Espaço Reservado para Texto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</a:t>
            </a:r>
          </a:p>
        </p:txBody>
      </p:sp>
      <p:sp>
        <p:nvSpPr>
          <p:cNvPr id="37" name="Espaço Reservado para Texto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do Conteúd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5" name="Espaço Reservado para Tex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17" name="Espaço Reservado para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31" name="Espaço Reservado para Texto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ADICIONAR UM SUBTÍTULO</a:t>
            </a:r>
          </a:p>
        </p:txBody>
      </p:sp>
      <p:sp>
        <p:nvSpPr>
          <p:cNvPr id="32" name="Espaço Reservado para Texto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33" name="Espaço Reservado para Texto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ADICIONAR UM SUBTÍTULO</a:t>
            </a:r>
          </a:p>
        </p:txBody>
      </p:sp>
      <p:sp>
        <p:nvSpPr>
          <p:cNvPr id="34" name="Espaço Reservado para Texto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12" name="Espaço Reservado para Texto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ADICIONAR UM SUBTÍTULO</a:t>
            </a:r>
          </a:p>
        </p:txBody>
      </p:sp>
      <p:sp>
        <p:nvSpPr>
          <p:cNvPr id="13" name="Espaço Reservado para Texto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pt-BR" noProof="0"/>
              <a:t>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pt-BR" noProof="0"/>
              <a:t>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áfico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do Conteúd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5" name="Espaço Reservado para Tex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17" name="Espaço Reservado para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18" name="Espaço Reservado para Texto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19" name="Espaço Reservado para Texto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20" name="Espaço Reservado para Texto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23" name="Espaço Reservado para Texto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24" name="Espaço Reservado para Texto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Data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10" name="Espaço Reservado para Rodapé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11" name="Espaço Reservado para o Número do Slide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alo da Seçã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Texto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12" name="Espaço Reservado para Texto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13" name="Espaço Reservado para Texto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14" name="Espaço Reservado para Texto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15" name="Espaço Reservado para Texto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pt-BR" noProof="0"/>
              <a:t>CLIQUE PARA ADICIONAR UM SUBTÍTULO</a:t>
            </a:r>
          </a:p>
        </p:txBody>
      </p:sp>
      <p:sp>
        <p:nvSpPr>
          <p:cNvPr id="16" name="Espaço Reservado para Texto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17" name="Espaço Reservado para Data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18" name="Espaço Reservado para Rodapé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19" name="Espaço Reservado para o Número do Slide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Trê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2206" y="2772697"/>
            <a:ext cx="6076336" cy="2784345"/>
          </a:xfrm>
        </p:spPr>
        <p:txBody>
          <a:bodyPr rtlCol="0"/>
          <a:lstStyle/>
          <a:p>
            <a:pPr rtl="0"/>
            <a:r>
              <a:rPr lang="pt-BR" dirty="0"/>
              <a:t>“registry </a:t>
            </a:r>
            <a:r>
              <a:rPr lang="pt-BR" dirty="0" err="1"/>
              <a:t>voluntary</a:t>
            </a:r>
            <a:r>
              <a:rPr lang="pt-BR" dirty="0"/>
              <a:t> </a:t>
            </a:r>
            <a:r>
              <a:rPr lang="pt-BR" dirty="0" err="1"/>
              <a:t>commitments</a:t>
            </a:r>
            <a:r>
              <a:rPr lang="pt-BR" dirty="0"/>
              <a:t>” (</a:t>
            </a:r>
            <a:r>
              <a:rPr lang="pt-BR" dirty="0" err="1"/>
              <a:t>RVCs</a:t>
            </a:r>
            <a:r>
              <a:rPr lang="pt-BR" dirty="0"/>
              <a:t>)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threats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registrants</a:t>
            </a:r>
            <a:r>
              <a:rPr lang="pt-BR" dirty="0"/>
              <a:t>’ </a:t>
            </a:r>
            <a:r>
              <a:rPr lang="pt-BR" dirty="0" err="1"/>
              <a:t>rights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6440" y="5685212"/>
            <a:ext cx="4941770" cy="396660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pt-BR" sz="2400" dirty="0"/>
              <a:t>Kathy </a:t>
            </a:r>
            <a:r>
              <a:rPr lang="pt-BR" sz="2400" dirty="0" err="1"/>
              <a:t>Kleinman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353961"/>
            <a:ext cx="5883378" cy="971602"/>
          </a:xfrm>
        </p:spPr>
        <p:txBody>
          <a:bodyPr rtlCol="0"/>
          <a:lstStyle/>
          <a:p>
            <a:pPr rtl="0"/>
            <a:r>
              <a:rPr lang="pt-BR" dirty="0" err="1"/>
              <a:t>ICANN’s</a:t>
            </a:r>
            <a:r>
              <a:rPr lang="pt-BR" dirty="0"/>
              <a:t> </a:t>
            </a:r>
            <a:r>
              <a:rPr lang="pt-BR" dirty="0" err="1"/>
              <a:t>limited</a:t>
            </a:r>
            <a:r>
              <a:rPr lang="pt-BR" dirty="0"/>
              <a:t> </a:t>
            </a:r>
            <a:r>
              <a:rPr lang="pt-BR" dirty="0" err="1"/>
              <a:t>authority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make TECHNICAL POLICIES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8" y="1657751"/>
            <a:ext cx="7328721" cy="4521618"/>
          </a:xfrm>
        </p:spPr>
        <p:txBody>
          <a:bodyPr rtlCol="0">
            <a:normAutofit/>
          </a:bodyPr>
          <a:lstStyle/>
          <a:p>
            <a:pPr rtl="0"/>
            <a:r>
              <a:rPr lang="en-US" sz="1800" dirty="0"/>
              <a:t>When the US </a:t>
            </a:r>
            <a:r>
              <a:rPr lang="en-US" sz="1800" dirty="0" err="1"/>
              <a:t>DoC</a:t>
            </a:r>
            <a:r>
              <a:rPr lang="en-US" sz="1800" dirty="0"/>
              <a:t> established the rules to delegate its Internet identifiers functions to ICANN, </a:t>
            </a:r>
            <a:r>
              <a:rPr lang="en-US" sz="1800" b="1" dirty="0"/>
              <a:t>the Authority was limited to:</a:t>
            </a:r>
          </a:p>
          <a:p>
            <a:pPr rtl="0"/>
            <a:r>
              <a:rPr lang="en-US" sz="1800" dirty="0"/>
              <a:t>1) set policy for and direct allocation of IP number blocks to regional Internet number registries; 2) oversee operation of the authoritative Internet root server system; 3) oversee policy for determining the circumstances under which new TLDs are added to the root system; and 4) coordinate the assignment of other Internet technical parameters as needed to maintain universal connectivity on the Internet.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b="1" dirty="0"/>
              <a:t>It should also follow 4 principles: (</a:t>
            </a:r>
            <a:r>
              <a:rPr lang="en-US" sz="1800" b="1" dirty="0" err="1"/>
              <a:t>i</a:t>
            </a:r>
            <a:r>
              <a:rPr lang="en-US" sz="1800" b="1" dirty="0"/>
              <a:t>) Stability; (ii) Competition; (iii) Private, Bottom-up coordination; (iv) Representation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b="1" dirty="0"/>
              <a:t>ICANN bylaws guarantee this narrow scope, which also explicitly excludes content regulation</a:t>
            </a:r>
          </a:p>
          <a:p>
            <a:pPr rtl="0"/>
            <a:endParaRPr lang="pt-BR" dirty="0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B69DF042-37C5-4E09-AA4C-AA66649C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/>
          <a:p>
            <a:pPr rtl="0"/>
            <a:r>
              <a:rPr lang="pt-BR" dirty="0"/>
              <a:t>2024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4" y="373751"/>
            <a:ext cx="9153832" cy="1325563"/>
          </a:xfrm>
        </p:spPr>
        <p:txBody>
          <a:bodyPr rtlCol="0"/>
          <a:lstStyle/>
          <a:p>
            <a:pPr rtl="0"/>
            <a:r>
              <a:rPr lang="pt-BR" dirty="0" err="1"/>
              <a:t>What</a:t>
            </a:r>
            <a:r>
              <a:rPr lang="pt-BR" dirty="0"/>
              <a:t> are Registry </a:t>
            </a:r>
            <a:r>
              <a:rPr lang="pt-BR" dirty="0" err="1"/>
              <a:t>Voluntary</a:t>
            </a:r>
            <a:r>
              <a:rPr lang="pt-BR" dirty="0"/>
              <a:t> </a:t>
            </a:r>
            <a:r>
              <a:rPr lang="pt-BR" dirty="0" err="1"/>
              <a:t>Commitments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why</a:t>
            </a:r>
            <a:r>
              <a:rPr lang="pt-BR" dirty="0"/>
              <a:t> are </a:t>
            </a:r>
            <a:r>
              <a:rPr lang="pt-BR" dirty="0" err="1"/>
              <a:t>they</a:t>
            </a:r>
            <a:r>
              <a:rPr lang="pt-BR" dirty="0"/>
              <a:t> a </a:t>
            </a:r>
            <a:r>
              <a:rPr lang="pt-BR" dirty="0" err="1"/>
              <a:t>threat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registrants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5712" y="2055854"/>
            <a:ext cx="4434348" cy="9532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t-BR" dirty="0"/>
              <a:t>2013-2014: PRIVATE PUBLIC INTEREST COMMITMENTS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7051" y="2740955"/>
            <a:ext cx="4031030" cy="1382001"/>
          </a:xfrm>
        </p:spPr>
        <p:txBody>
          <a:bodyPr rtlCol="0">
            <a:normAutofit/>
          </a:bodyPr>
          <a:lstStyle/>
          <a:p>
            <a:pPr rtl="0"/>
            <a:r>
              <a:rPr lang="en-US" dirty="0"/>
              <a:t>No guidelines for review, no conditions nor limitations for what might be submitted, and set no definitions of scope and acceptability. </a:t>
            </a:r>
          </a:p>
          <a:p>
            <a:pPr rtl="0"/>
            <a:r>
              <a:rPr lang="en-US" b="1" dirty="0"/>
              <a:t>“Public interest” is a misnomer, since they serve private interests, unbalanced and one-sided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2427" y="4517667"/>
            <a:ext cx="4031945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b="1" dirty="0"/>
              <a:t>HUMAN RIGHTS RISKS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7E7D4C34-22A0-4D54-A07D-E1E9A11463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07458" y="4959051"/>
            <a:ext cx="8681884" cy="1057308"/>
          </a:xfrm>
        </p:spPr>
        <p:txBody>
          <a:bodyPr rtlCol="0">
            <a:normAutofit/>
          </a:bodyPr>
          <a:lstStyle/>
          <a:p>
            <a:pPr rtl="0"/>
            <a:r>
              <a:rPr lang="en-US" b="1" dirty="0"/>
              <a:t>Possibilities of constraints to free speech and free expression; harms to minority religious and ethnic groups; personal data disclosure that could be used to identify vulnerable individuals, among others</a:t>
            </a:r>
            <a:endParaRPr lang="pt-BR" b="1" dirty="0"/>
          </a:p>
        </p:txBody>
      </p:sp>
      <p:sp>
        <p:nvSpPr>
          <p:cNvPr id="80" name="Espaço Reservado para Data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pt-BR"/>
              <a:t>20XX</a:t>
            </a:r>
          </a:p>
        </p:txBody>
      </p:sp>
      <p:sp>
        <p:nvSpPr>
          <p:cNvPr id="81" name="Espaço Reservado para Rodapé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pt-BR"/>
              <a:t>Apresentação</a:t>
            </a:r>
          </a:p>
        </p:txBody>
      </p:sp>
      <p:sp>
        <p:nvSpPr>
          <p:cNvPr id="82" name="Espaço Reservado para o Número do Slide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pt-BR" smtClean="0"/>
              <a:pPr rtl="0"/>
              <a:t>3</a:t>
            </a:fld>
            <a:endParaRPr lang="pt-BR"/>
          </a:p>
        </p:txBody>
      </p:sp>
      <p:sp>
        <p:nvSpPr>
          <p:cNvPr id="15" name="Espaço Reservado para Texto 8">
            <a:extLst>
              <a:ext uri="{FF2B5EF4-FFF2-40B4-BE49-F238E27FC236}">
                <a16:creationId xmlns:a16="http://schemas.microsoft.com/office/drawing/2014/main" id="{AC35FB5E-0E57-649A-9E4B-D126391DE0AD}"/>
              </a:ext>
            </a:extLst>
          </p:cNvPr>
          <p:cNvSpPr txBox="1">
            <a:spLocks/>
          </p:cNvSpPr>
          <p:nvPr/>
        </p:nvSpPr>
        <p:spPr>
          <a:xfrm>
            <a:off x="6383516" y="2085719"/>
            <a:ext cx="4031945" cy="485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2020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on</a:t>
            </a:r>
            <a:r>
              <a:rPr lang="pt-BR" dirty="0"/>
              <a:t>: RVCS</a:t>
            </a:r>
          </a:p>
        </p:txBody>
      </p:sp>
      <p:sp>
        <p:nvSpPr>
          <p:cNvPr id="16" name="Espaço Reservado para Texto 9">
            <a:extLst>
              <a:ext uri="{FF2B5EF4-FFF2-40B4-BE49-F238E27FC236}">
                <a16:creationId xmlns:a16="http://schemas.microsoft.com/office/drawing/2014/main" id="{9EDF8861-1527-AC69-EB57-F0D1B99A48A0}"/>
              </a:ext>
            </a:extLst>
          </p:cNvPr>
          <p:cNvSpPr txBox="1">
            <a:spLocks/>
          </p:cNvSpPr>
          <p:nvPr/>
        </p:nvSpPr>
        <p:spPr>
          <a:xfrm>
            <a:off x="6383516" y="2535409"/>
            <a:ext cx="4031030" cy="15958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The new </a:t>
            </a:r>
            <a:r>
              <a:rPr lang="pt-BR" dirty="0" err="1"/>
              <a:t>name</a:t>
            </a:r>
            <a:r>
              <a:rPr lang="pt-BR" dirty="0"/>
              <a:t> (</a:t>
            </a:r>
            <a:r>
              <a:rPr lang="pt-BR" dirty="0" err="1"/>
              <a:t>they</a:t>
            </a:r>
            <a:r>
              <a:rPr lang="pt-BR" dirty="0"/>
              <a:t> </a:t>
            </a:r>
            <a:r>
              <a:rPr lang="pt-BR" dirty="0" err="1"/>
              <a:t>were</a:t>
            </a:r>
            <a:r>
              <a:rPr lang="pt-BR" dirty="0"/>
              <a:t> </a:t>
            </a:r>
            <a:r>
              <a:rPr lang="pt-BR" dirty="0" err="1"/>
              <a:t>originally</a:t>
            </a:r>
            <a:r>
              <a:rPr lang="pt-BR" dirty="0"/>
              <a:t> </a:t>
            </a:r>
            <a:r>
              <a:rPr lang="pt-BR" dirty="0" err="1"/>
              <a:t>named</a:t>
            </a:r>
            <a:r>
              <a:rPr lang="pt-BR" dirty="0"/>
              <a:t> </a:t>
            </a:r>
            <a:r>
              <a:rPr lang="pt-BR" dirty="0" err="1"/>
              <a:t>Voluntary</a:t>
            </a:r>
            <a:r>
              <a:rPr lang="pt-BR" dirty="0"/>
              <a:t> PICs) </a:t>
            </a:r>
            <a:r>
              <a:rPr lang="pt-BR" dirty="0" err="1"/>
              <a:t>reflects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real </a:t>
            </a:r>
            <a:r>
              <a:rPr lang="pt-BR" dirty="0" err="1"/>
              <a:t>nature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these</a:t>
            </a:r>
            <a:r>
              <a:rPr lang="pt-BR" dirty="0"/>
              <a:t> “</a:t>
            </a:r>
            <a:r>
              <a:rPr lang="pt-BR" dirty="0" err="1"/>
              <a:t>private</a:t>
            </a:r>
            <a:r>
              <a:rPr lang="pt-BR" dirty="0"/>
              <a:t> policies”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used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bypass</a:t>
            </a:r>
            <a:r>
              <a:rPr lang="pt-BR" dirty="0"/>
              <a:t> ICANN policies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bylaws</a:t>
            </a:r>
            <a:endParaRPr lang="pt-BR" dirty="0"/>
          </a:p>
          <a:p>
            <a:r>
              <a:rPr lang="pt-BR" b="1" dirty="0"/>
              <a:t>ICANN </a:t>
            </a:r>
            <a:r>
              <a:rPr lang="pt-BR" b="1" dirty="0" err="1"/>
              <a:t>should</a:t>
            </a:r>
            <a:r>
              <a:rPr lang="pt-BR" b="1" dirty="0"/>
              <a:t> preserve its </a:t>
            </a:r>
            <a:r>
              <a:rPr lang="pt-BR" b="1" dirty="0" err="1"/>
              <a:t>Bylaws</a:t>
            </a:r>
            <a:r>
              <a:rPr lang="pt-BR" b="1" dirty="0"/>
              <a:t>, </a:t>
            </a:r>
            <a:r>
              <a:rPr lang="pt-BR" b="1" dirty="0" err="1"/>
              <a:t>developed</a:t>
            </a:r>
            <a:r>
              <a:rPr lang="pt-BR" b="1" dirty="0"/>
              <a:t> </a:t>
            </a:r>
            <a:r>
              <a:rPr lang="pt-BR" b="1" dirty="0" err="1"/>
              <a:t>through</a:t>
            </a:r>
            <a:r>
              <a:rPr lang="pt-BR" b="1" dirty="0"/>
              <a:t> </a:t>
            </a:r>
            <a:r>
              <a:rPr lang="pt-BR" b="1" dirty="0" err="1"/>
              <a:t>due</a:t>
            </a:r>
            <a:r>
              <a:rPr lang="pt-BR" b="1" dirty="0"/>
              <a:t> </a:t>
            </a:r>
            <a:r>
              <a:rPr lang="pt-BR" b="1" dirty="0" err="1"/>
              <a:t>process</a:t>
            </a:r>
            <a:r>
              <a:rPr lang="pt-BR" b="1" dirty="0"/>
              <a:t> </a:t>
            </a:r>
            <a:r>
              <a:rPr lang="pt-BR" b="1" dirty="0" err="1"/>
              <a:t>with</a:t>
            </a:r>
            <a:r>
              <a:rPr lang="pt-BR" b="1" dirty="0"/>
              <a:t> </a:t>
            </a:r>
            <a:r>
              <a:rPr lang="pt-BR" b="1" dirty="0" err="1"/>
              <a:t>great</a:t>
            </a:r>
            <a:r>
              <a:rPr lang="pt-BR" b="1" dirty="0"/>
              <a:t> </a:t>
            </a:r>
            <a:r>
              <a:rPr lang="pt-BR" b="1" dirty="0" err="1"/>
              <a:t>care</a:t>
            </a:r>
            <a:r>
              <a:rPr lang="pt-BR" b="1" dirty="0"/>
              <a:t> </a:t>
            </a:r>
            <a:r>
              <a:rPr lang="pt-BR" b="1" dirty="0" err="1"/>
              <a:t>and</a:t>
            </a:r>
            <a:r>
              <a:rPr lang="pt-BR" b="1" dirty="0"/>
              <a:t> </a:t>
            </a:r>
            <a:r>
              <a:rPr lang="pt-BR" b="1" dirty="0" err="1"/>
              <a:t>effort</a:t>
            </a:r>
            <a:r>
              <a:rPr lang="pt-BR" b="1" dirty="0"/>
              <a:t> </a:t>
            </a:r>
            <a:r>
              <a:rPr lang="pt-BR" b="1" dirty="0" err="1"/>
              <a:t>by</a:t>
            </a:r>
            <a:r>
              <a:rPr lang="pt-BR" b="1" dirty="0"/>
              <a:t> </a:t>
            </a:r>
            <a:r>
              <a:rPr lang="pt-BR" b="1" dirty="0" err="1"/>
              <a:t>the</a:t>
            </a:r>
            <a:r>
              <a:rPr lang="pt-BR" b="1" dirty="0"/>
              <a:t> </a:t>
            </a:r>
            <a:r>
              <a:rPr lang="pt-BR" b="1" dirty="0" err="1"/>
              <a:t>Communit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362745"/>
            <a:ext cx="9488129" cy="1325563"/>
          </a:xfrm>
        </p:spPr>
        <p:txBody>
          <a:bodyPr rtlCol="0"/>
          <a:lstStyle/>
          <a:p>
            <a:pPr rtl="0"/>
            <a:r>
              <a:rPr lang="pt-BR" dirty="0"/>
              <a:t>SIX PRINCIPLES FOR </a:t>
            </a:r>
            <a:r>
              <a:rPr lang="pt-BR" dirty="0" err="1"/>
              <a:t>For</a:t>
            </a:r>
            <a:r>
              <a:rPr lang="pt-BR" dirty="0"/>
              <a:t> Review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Acceptance</a:t>
            </a:r>
            <a:r>
              <a:rPr lang="pt-BR" dirty="0"/>
              <a:t> OF RVCS in future rounds </a:t>
            </a:r>
            <a:r>
              <a:rPr lang="pt-BR" dirty="0" err="1"/>
              <a:t>of</a:t>
            </a:r>
            <a:r>
              <a:rPr lang="pt-BR" dirty="0"/>
              <a:t> new </a:t>
            </a:r>
            <a:r>
              <a:rPr lang="pt-BR" dirty="0" err="1"/>
              <a:t>gtlds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0450" y="1451245"/>
            <a:ext cx="2003323" cy="823912"/>
          </a:xfrm>
        </p:spPr>
        <p:txBody>
          <a:bodyPr rtlCol="0"/>
          <a:lstStyle/>
          <a:p>
            <a:pPr rtl="0"/>
            <a:r>
              <a:rPr lang="pt-BR" dirty="0" err="1"/>
              <a:t>Principle</a:t>
            </a:r>
            <a:r>
              <a:rPr lang="pt-BR" dirty="0"/>
              <a:t> #1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794" y="2290749"/>
            <a:ext cx="7836308" cy="1267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r>
              <a:rPr lang="en-US" noProof="1"/>
              <a:t>All RVCs must be submitted for a purpose within the scope and mission of ICANN.</a:t>
            </a:r>
            <a:endParaRPr lang="pt-BR" noProof="1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FE22F9B-4BF8-41DC-8F1C-836B546E5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60450" y="2613642"/>
            <a:ext cx="2024705" cy="458283"/>
          </a:xfrm>
        </p:spPr>
        <p:txBody>
          <a:bodyPr rtlCol="0"/>
          <a:lstStyle/>
          <a:p>
            <a:pPr rtl="0"/>
            <a:r>
              <a:rPr lang="pt-BR" dirty="0" err="1"/>
              <a:t>Principle</a:t>
            </a:r>
            <a:r>
              <a:rPr lang="pt-BR" dirty="0"/>
              <a:t> #2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E1C399-8F48-44F5-9461-3C89866D4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3794" y="3036343"/>
            <a:ext cx="8032954" cy="744397"/>
          </a:xfrm>
        </p:spPr>
        <p:txBody>
          <a:bodyPr rtlCol="0">
            <a:normAutofit/>
          </a:bodyPr>
          <a:lstStyle/>
          <a:p>
            <a:pPr algn="ctr" rtl="0"/>
            <a:r>
              <a:rPr lang="en-US" dirty="0"/>
              <a:t>All RVCs must be legal under the laws of the jurisdictions of ICANN and the Registry and consistent with ICANN’s Core Values and Fundamental Commitments (inc. not discriminatory).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F515C5D-2CDB-4E66-B2B8-1451BC44247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172000" y="3608866"/>
            <a:ext cx="2041764" cy="4203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 err="1"/>
              <a:t>Principle</a:t>
            </a:r>
            <a:r>
              <a:rPr lang="pt-BR" dirty="0"/>
              <a:t> #3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E92B9716-8D44-4864-8986-720957B3436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5618" y="3975146"/>
            <a:ext cx="7354528" cy="541082"/>
          </a:xfrm>
        </p:spPr>
        <p:txBody>
          <a:bodyPr rtlCol="0"/>
          <a:lstStyle/>
          <a:p>
            <a:pPr algn="ctr" rtl="0"/>
            <a:r>
              <a:rPr lang="en-US" noProof="1"/>
              <a:t>All RVCs must show a clear nexus between proposed RVC(s) and the specific gTLD String applied for.</a:t>
            </a:r>
            <a:endParaRPr lang="pt-BR" dirty="0"/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7B78F7A0-88C5-4940-B21C-099F472F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pt-BR" dirty="0"/>
              <a:t>2024</a:t>
            </a:r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pt-BR" smtClean="0"/>
              <a:pPr rtl="0"/>
              <a:t>4</a:t>
            </a:fld>
            <a:endParaRPr lang="pt-BR" dirty="0"/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84026BC6-9BB0-C946-A746-5B57917E7DD0}"/>
              </a:ext>
            </a:extLst>
          </p:cNvPr>
          <p:cNvSpPr txBox="1">
            <a:spLocks/>
          </p:cNvSpPr>
          <p:nvPr/>
        </p:nvSpPr>
        <p:spPr>
          <a:xfrm>
            <a:off x="3144842" y="4529829"/>
            <a:ext cx="2013155" cy="4061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dirty="0" err="1"/>
              <a:t>Principle</a:t>
            </a:r>
            <a:r>
              <a:rPr lang="pt-BR" dirty="0"/>
              <a:t> #4</a:t>
            </a:r>
          </a:p>
        </p:txBody>
      </p:sp>
      <p:sp>
        <p:nvSpPr>
          <p:cNvPr id="13" name="Espaço Reservado para Conteúdo 6">
            <a:extLst>
              <a:ext uri="{FF2B5EF4-FFF2-40B4-BE49-F238E27FC236}">
                <a16:creationId xmlns:a16="http://schemas.microsoft.com/office/drawing/2014/main" id="{4188475F-99C2-3254-9D30-280512B5E4D2}"/>
              </a:ext>
            </a:extLst>
          </p:cNvPr>
          <p:cNvSpPr txBox="1">
            <a:spLocks/>
          </p:cNvSpPr>
          <p:nvPr/>
        </p:nvSpPr>
        <p:spPr>
          <a:xfrm>
            <a:off x="564324" y="4866014"/>
            <a:ext cx="7523740" cy="362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RVCs must not contradict or overrule the scope or output of a completed GNSO PDP.</a:t>
            </a:r>
            <a:endParaRPr lang="pt-BR" noProof="1"/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5EE99A3F-297C-C023-987B-5B4634E27072}"/>
              </a:ext>
            </a:extLst>
          </p:cNvPr>
          <p:cNvSpPr txBox="1">
            <a:spLocks/>
          </p:cNvSpPr>
          <p:nvPr/>
        </p:nvSpPr>
        <p:spPr>
          <a:xfrm>
            <a:off x="3139068" y="5140802"/>
            <a:ext cx="2024705" cy="5293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dirty="0" err="1"/>
              <a:t>Principle</a:t>
            </a:r>
            <a:r>
              <a:rPr lang="pt-BR" dirty="0"/>
              <a:t> #5</a:t>
            </a:r>
          </a:p>
        </p:txBody>
      </p:sp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966F7584-6F9B-7395-A809-BD6C5FBD03A3}"/>
              </a:ext>
            </a:extLst>
          </p:cNvPr>
          <p:cNvSpPr txBox="1">
            <a:spLocks/>
          </p:cNvSpPr>
          <p:nvPr/>
        </p:nvSpPr>
        <p:spPr>
          <a:xfrm>
            <a:off x="540773" y="5638086"/>
            <a:ext cx="7659329" cy="541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RVCs must be enforced by ICANN’s PICDRP (Public Interest Commitments Dispute Resolution Procedure) and not a registry-specified third party dispute provider.</a:t>
            </a:r>
            <a:endParaRPr lang="pt-BR" dirty="0"/>
          </a:p>
        </p:txBody>
      </p:sp>
      <p:sp>
        <p:nvSpPr>
          <p:cNvPr id="16" name="Espaço Reservado para Conteúdo 4">
            <a:extLst>
              <a:ext uri="{FF2B5EF4-FFF2-40B4-BE49-F238E27FC236}">
                <a16:creationId xmlns:a16="http://schemas.microsoft.com/office/drawing/2014/main" id="{0664A56D-24C5-3AD9-C272-9F36F94161B6}"/>
              </a:ext>
            </a:extLst>
          </p:cNvPr>
          <p:cNvSpPr txBox="1">
            <a:spLocks/>
          </p:cNvSpPr>
          <p:nvPr/>
        </p:nvSpPr>
        <p:spPr>
          <a:xfrm>
            <a:off x="9020252" y="1898193"/>
            <a:ext cx="2003323" cy="4748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r>
              <a:rPr lang="pt-BR" dirty="0" err="1"/>
              <a:t>Principle</a:t>
            </a:r>
            <a:r>
              <a:rPr lang="pt-BR" dirty="0"/>
              <a:t> #6</a:t>
            </a:r>
          </a:p>
        </p:txBody>
      </p:sp>
      <p:sp>
        <p:nvSpPr>
          <p:cNvPr id="17" name="Espaço Reservado para Texto 7">
            <a:extLst>
              <a:ext uri="{FF2B5EF4-FFF2-40B4-BE49-F238E27FC236}">
                <a16:creationId xmlns:a16="http://schemas.microsoft.com/office/drawing/2014/main" id="{5B494F20-A81B-66C1-542D-F72F84A93628}"/>
              </a:ext>
            </a:extLst>
          </p:cNvPr>
          <p:cNvSpPr txBox="1">
            <a:spLocks/>
          </p:cNvSpPr>
          <p:nvPr/>
        </p:nvSpPr>
        <p:spPr>
          <a:xfrm>
            <a:off x="8531155" y="2470090"/>
            <a:ext cx="3189731" cy="3771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1"/>
              <a:t>[Procedural] All RVCs should put out for public review, and then be reviewed and approved in three steps:</a:t>
            </a:r>
          </a:p>
          <a:p>
            <a:r>
              <a:rPr lang="en-US" dirty="0"/>
              <a:t>a) First, ICANN Legal should review them for legality and consistency with these Principles; </a:t>
            </a:r>
          </a:p>
          <a:p>
            <a:r>
              <a:rPr lang="en-US" dirty="0"/>
              <a:t>b) Second, the GNSO Council should be asked for consensus approval of each RVC; and </a:t>
            </a:r>
          </a:p>
          <a:p>
            <a:r>
              <a:rPr lang="en-US" dirty="0"/>
              <a:t>c) Third, RVCs approved in steps a) and b) above must be sent to the Board to assess whether they meet the Five Principles and merit final approval.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 rtlCol="0"/>
          <a:lstStyle/>
          <a:p>
            <a:pPr rtl="0"/>
            <a:r>
              <a:rPr lang="pt-BR" sz="4000" dirty="0" err="1"/>
              <a:t>Thanks</a:t>
            </a:r>
            <a:r>
              <a:rPr lang="pt-BR" sz="4000" dirty="0"/>
              <a:t>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/>
          <a:p>
            <a:pPr rtl="0"/>
            <a:r>
              <a:rPr lang="pt-BR" sz="1600" dirty="0"/>
              <a:t>Kathy </a:t>
            </a:r>
            <a:r>
              <a:rPr lang="pt-BR" sz="1600" dirty="0" err="1"/>
              <a:t>Kleinman</a:t>
            </a:r>
            <a:endParaRPr lang="pt-BR" sz="1600" dirty="0"/>
          </a:p>
          <a:p>
            <a:pPr rtl="0"/>
            <a:r>
              <a:rPr lang="pt-BR" sz="1600" dirty="0" err="1"/>
              <a:t>preferred@email</a:t>
            </a:r>
            <a:endParaRPr lang="pt-BR" sz="160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DA7980-C870-4C9A-84FA-4120D8AF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/>
          <a:p>
            <a:pPr rtl="0"/>
            <a:r>
              <a:rPr lang="pt-BR"/>
              <a:t>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FADE42-1A3F-40C8-A071-E57644F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/>
          <a:p>
            <a:pPr rtl="0"/>
            <a:r>
              <a:rPr lang="pt-BR"/>
              <a:t>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pt-BR" smtClean="0"/>
              <a:pPr rtl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theme/theme1.xml><?xml version="1.0" encoding="utf-8"?>
<a:theme xmlns:a="http://schemas.openxmlformats.org/drawingml/2006/main" name="Linha única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29_TF56180624_Win32" id="{A41EDDBB-5953-4360-9427-46649C724676}" vid="{A01FACCB-45ED-4159-A2A7-476D33FAEB2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vendas clara e minimalista</Template>
  <TotalTime>97</TotalTime>
  <Words>561</Words>
  <Application>Microsoft Office PowerPoint</Application>
  <PresentationFormat>Widescreen</PresentationFormat>
  <Paragraphs>50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Tenorite</vt:lpstr>
      <vt:lpstr>Linha única</vt:lpstr>
      <vt:lpstr>“registry voluntary commitments” (RVCs) and the threats to registrants’ rights</vt:lpstr>
      <vt:lpstr>ICANN’s limited authority to make TECHNICAL POLICIES </vt:lpstr>
      <vt:lpstr>What are Registry Voluntary Commitments and why are they a threat to registrants</vt:lpstr>
      <vt:lpstr>SIX PRINCIPLES FOR For Review and Acceptance OF RVCS in future rounds of new gtlds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Pedro de Perdigão Lana</dc:creator>
  <cp:lastModifiedBy>Pedro de Perdigão Lana</cp:lastModifiedBy>
  <cp:revision>1</cp:revision>
  <dcterms:created xsi:type="dcterms:W3CDTF">2024-06-04T16:18:00Z</dcterms:created>
  <dcterms:modified xsi:type="dcterms:W3CDTF">2024-06-04T17:55:05Z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