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0" r:id="rId1"/>
  </p:sldMasterIdLst>
  <p:notesMasterIdLst>
    <p:notesMasterId r:id="rId20"/>
  </p:notesMasterIdLst>
  <p:handoutMasterIdLst>
    <p:handoutMasterId r:id="rId21"/>
  </p:handoutMasterIdLst>
  <p:sldIdLst>
    <p:sldId id="540" r:id="rId2"/>
    <p:sldId id="578" r:id="rId3"/>
    <p:sldId id="815" r:id="rId4"/>
    <p:sldId id="579" r:id="rId5"/>
    <p:sldId id="581" r:id="rId6"/>
    <p:sldId id="580" r:id="rId7"/>
    <p:sldId id="582" r:id="rId8"/>
    <p:sldId id="594" r:id="rId9"/>
    <p:sldId id="584" r:id="rId10"/>
    <p:sldId id="585" r:id="rId11"/>
    <p:sldId id="586" r:id="rId12"/>
    <p:sldId id="588" r:id="rId13"/>
    <p:sldId id="589" r:id="rId14"/>
    <p:sldId id="590" r:id="rId15"/>
    <p:sldId id="592" r:id="rId16"/>
    <p:sldId id="591" r:id="rId17"/>
    <p:sldId id="593" r:id="rId18"/>
    <p:sldId id="59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15579B-06EB-4F49-85C5-62CE16DED0A4}">
          <p14:sldIdLst>
            <p14:sldId id="540"/>
            <p14:sldId id="578"/>
            <p14:sldId id="815"/>
            <p14:sldId id="579"/>
            <p14:sldId id="581"/>
            <p14:sldId id="580"/>
            <p14:sldId id="582"/>
            <p14:sldId id="594"/>
            <p14:sldId id="584"/>
            <p14:sldId id="585"/>
            <p14:sldId id="586"/>
            <p14:sldId id="588"/>
            <p14:sldId id="589"/>
            <p14:sldId id="590"/>
            <p14:sldId id="592"/>
            <p14:sldId id="591"/>
            <p14:sldId id="593"/>
            <p14:sldId id="595"/>
          </p14:sldIdLst>
        </p14:section>
        <p14:section name="Untitled Section" id="{0F9EA6C3-4F32-9646-A24A-FC505542B967}">
          <p14:sldIdLst/>
        </p14:section>
      </p14:sectionLst>
    </p:ex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5"/>
    <a:srgbClr val="0B2F49"/>
    <a:srgbClr val="000000"/>
    <a:srgbClr val="DEDEDE"/>
    <a:srgbClr val="002B49"/>
    <a:srgbClr val="9C240F"/>
    <a:srgbClr val="CB460F"/>
    <a:srgbClr val="FA5B36"/>
    <a:srgbClr val="0E4B91"/>
    <a:srgbClr val="1854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autoAdjust="0"/>
    <p:restoredTop sz="95649" autoAdjust="0"/>
  </p:normalViewPr>
  <p:slideViewPr>
    <p:cSldViewPr snapToGrid="0" snapToObjects="1">
      <p:cViewPr varScale="1">
        <p:scale>
          <a:sx n="120" d="100"/>
          <a:sy n="120" d="100"/>
        </p:scale>
        <p:origin x="1504" y="19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295254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403785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BB76-154F-C74B-92CE-94BC6EF9B7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EC3A7B-3F05-C441-AA73-A7AEE3868B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4DD2DD-E943-5244-9ED8-97699DF25A47}"/>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5" name="Footer Placeholder 4">
            <a:extLst>
              <a:ext uri="{FF2B5EF4-FFF2-40B4-BE49-F238E27FC236}">
                <a16:creationId xmlns:a16="http://schemas.microsoft.com/office/drawing/2014/main" id="{98356960-B249-F142-97B6-90C27BDF3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E7D23-FC88-9541-9C61-B7B169E91318}"/>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34231386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8E0-D94C-E945-B2DD-AD8D42AF1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4990FA-7E43-CB4A-A84B-9A96361848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5C4DA-D56C-A041-BC20-43997CF09B2E}"/>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5" name="Footer Placeholder 4">
            <a:extLst>
              <a:ext uri="{FF2B5EF4-FFF2-40B4-BE49-F238E27FC236}">
                <a16:creationId xmlns:a16="http://schemas.microsoft.com/office/drawing/2014/main" id="{77510D20-C088-FE4A-ABDF-F423F98D8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3262A-563D-4245-8579-9640F2D889E5}"/>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21353044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EADFC-31F8-8547-9FA3-16D83EAC94F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FC8D6D-DA47-EA45-99BE-A2C1CDB2726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B995C-933A-0D4B-B2E5-E5D7D00F936E}"/>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5" name="Footer Placeholder 4">
            <a:extLst>
              <a:ext uri="{FF2B5EF4-FFF2-40B4-BE49-F238E27FC236}">
                <a16:creationId xmlns:a16="http://schemas.microsoft.com/office/drawing/2014/main" id="{34695845-B764-5F4E-861D-6CD3A61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3EA36-12D2-8D48-BEA5-0F8CF507BA2D}"/>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371386886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2491053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B5AB-62BD-7C4B-8CCA-41DBFDA0B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ABC4B-8D1C-7C46-A0B7-C6A0CF697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AA9A1-44CD-9144-BFEA-5A20029CE9B9}"/>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5" name="Footer Placeholder 4">
            <a:extLst>
              <a:ext uri="{FF2B5EF4-FFF2-40B4-BE49-F238E27FC236}">
                <a16:creationId xmlns:a16="http://schemas.microsoft.com/office/drawing/2014/main" id="{E02E2729-1C7E-1D4C-B4F5-A162ADDFC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03003-D20E-1546-86ED-974693C1B044}"/>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15669105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C06F-DF88-F345-B52E-0470735B83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8CCCBDA-8BDC-DE41-B24C-C29A1B0D75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706612-C709-7948-AE53-E389BA3F908F}"/>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5" name="Footer Placeholder 4">
            <a:extLst>
              <a:ext uri="{FF2B5EF4-FFF2-40B4-BE49-F238E27FC236}">
                <a16:creationId xmlns:a16="http://schemas.microsoft.com/office/drawing/2014/main" id="{039F6210-3287-D345-8376-9D0083DDE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BA0C3-AE9E-4242-9D4C-F63228F04A0B}"/>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202962406"/>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0BF2-BF3B-9C48-B064-148554109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C5A02-1FD2-D248-AC08-2FB28BBD76A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B2421-5AE8-7B46-89EB-8B34E6882A3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4AEF7-419D-E84A-BE8C-27E7070EF532}"/>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6" name="Footer Placeholder 5">
            <a:extLst>
              <a:ext uri="{FF2B5EF4-FFF2-40B4-BE49-F238E27FC236}">
                <a16:creationId xmlns:a16="http://schemas.microsoft.com/office/drawing/2014/main" id="{BE5CC1C4-7281-FC48-8FF8-855DBA1CC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CBA11-8924-F949-8D87-7BA8F448A2CA}"/>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05171476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587F-3833-6B44-9569-2F454862F0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D43BB-B08B-AE40-BE50-EDF3B5C42E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0D2D2BC-D5A6-FD45-BDBA-2DE24859271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EFD299-370C-CE49-BAAC-1979605811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40BA06F-1704-E249-B502-496173674FC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55279-9120-7248-BDD0-FFB5D73DA90A}"/>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8" name="Footer Placeholder 7">
            <a:extLst>
              <a:ext uri="{FF2B5EF4-FFF2-40B4-BE49-F238E27FC236}">
                <a16:creationId xmlns:a16="http://schemas.microsoft.com/office/drawing/2014/main" id="{C40E2CEC-BD6B-854B-B942-01DDE5B9B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01E2A-D5AD-F141-AA9A-F6E3398BE4A9}"/>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2260927625"/>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200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7841-4DD8-C447-8F92-3143A3C87D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5380E-0412-5242-8D6D-3D5C87DAA035}"/>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4" name="Footer Placeholder 3">
            <a:extLst>
              <a:ext uri="{FF2B5EF4-FFF2-40B4-BE49-F238E27FC236}">
                <a16:creationId xmlns:a16="http://schemas.microsoft.com/office/drawing/2014/main" id="{05D3A008-964A-DE4A-9F26-59F34DBFC6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718D6E-3E13-9E46-AE1E-37B99DA2A0F2}"/>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53899748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81834-C51D-7B4B-9FEC-5AD2E60E378C}"/>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3" name="Footer Placeholder 2">
            <a:extLst>
              <a:ext uri="{FF2B5EF4-FFF2-40B4-BE49-F238E27FC236}">
                <a16:creationId xmlns:a16="http://schemas.microsoft.com/office/drawing/2014/main" id="{E6C09908-3C11-D941-8209-83BD2EF730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9C66F-F20B-BF42-9C6D-9EF09A0F5DDC}"/>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01200666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9A8B-815C-324F-9561-CB3904BD62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9D9C68-5750-8D4A-B3B6-08B2198B926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719C4-96D0-EA4C-AE7B-FD5E3E52C9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C34A920-6BF9-1742-8A21-15DDDB6A5CFB}"/>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6" name="Footer Placeholder 5">
            <a:extLst>
              <a:ext uri="{FF2B5EF4-FFF2-40B4-BE49-F238E27FC236}">
                <a16:creationId xmlns:a16="http://schemas.microsoft.com/office/drawing/2014/main" id="{9F5FA1A7-228B-AA48-A961-A031E1345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4809A-883B-DC4E-AB4F-0B55BCE355BC}"/>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422556869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EB5B-685C-4C4D-84B7-456D9D5D69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E2C41-5E15-6C46-82C7-4B62170B67E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C991E2F-DBA1-FF42-8225-D73B4B3F26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E9B65B-173C-7748-B078-C738F4513D1C}"/>
              </a:ext>
            </a:extLst>
          </p:cNvPr>
          <p:cNvSpPr>
            <a:spLocks noGrp="1"/>
          </p:cNvSpPr>
          <p:nvPr>
            <p:ph type="dt" sz="half" idx="10"/>
          </p:nvPr>
        </p:nvSpPr>
        <p:spPr/>
        <p:txBody>
          <a:bodyPr/>
          <a:lstStyle/>
          <a:p>
            <a:fld id="{2F011591-C4A9-0E4A-A6FB-E8C9DC1966D4}" type="datetimeFigureOut">
              <a:rPr lang="en-US" smtClean="0"/>
              <a:t>6/13/18</a:t>
            </a:fld>
            <a:endParaRPr lang="en-US"/>
          </a:p>
        </p:txBody>
      </p:sp>
      <p:sp>
        <p:nvSpPr>
          <p:cNvPr id="6" name="Footer Placeholder 5">
            <a:extLst>
              <a:ext uri="{FF2B5EF4-FFF2-40B4-BE49-F238E27FC236}">
                <a16:creationId xmlns:a16="http://schemas.microsoft.com/office/drawing/2014/main" id="{7C49B083-F8C3-2141-BF06-C1F0BA89D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193E2-A2E1-1549-B202-F71102ACE37B}"/>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3086898143"/>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C95A7-E89B-D645-BF4B-824395EABE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4CB9A2-6879-EE44-BBDD-07912B0884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333B4-E362-594A-8723-F0205091F9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011591-C4A9-0E4A-A6FB-E8C9DC1966D4}" type="datetimeFigureOut">
              <a:rPr lang="en-US" smtClean="0"/>
              <a:t>6/13/18</a:t>
            </a:fld>
            <a:endParaRPr lang="en-US"/>
          </a:p>
        </p:txBody>
      </p:sp>
      <p:sp>
        <p:nvSpPr>
          <p:cNvPr id="5" name="Footer Placeholder 4">
            <a:extLst>
              <a:ext uri="{FF2B5EF4-FFF2-40B4-BE49-F238E27FC236}">
                <a16:creationId xmlns:a16="http://schemas.microsoft.com/office/drawing/2014/main" id="{84E96F7C-0223-2546-B131-91218BB755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D1A68-1FDE-A744-9A0D-4A5BA621A5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E4A00-080A-AD4C-B5F8-B785704CA307}" type="slidenum">
              <a:rPr lang="en-US" smtClean="0"/>
              <a:t>‹#›</a:t>
            </a:fld>
            <a:endParaRPr lang="en-US"/>
          </a:p>
        </p:txBody>
      </p:sp>
      <p:sp>
        <p:nvSpPr>
          <p:cNvPr id="7" name="Oval 6">
            <a:extLst>
              <a:ext uri="{FF2B5EF4-FFF2-40B4-BE49-F238E27FC236}">
                <a16:creationId xmlns:a16="http://schemas.microsoft.com/office/drawing/2014/main" id="{DC28A1A6-8452-314E-A28A-029C29B5AEF9}"/>
              </a:ext>
            </a:extLst>
          </p:cNvPr>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CDE31F4-A0A8-C64B-8C2F-7B92C1B7A629}"/>
              </a:ext>
            </a:extLst>
          </p:cNvPr>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7C9EE5B-E3F4-BB4B-A33A-08255C05C72B}"/>
              </a:ext>
            </a:extLst>
          </p:cNvPr>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6901474-D7B1-9342-9E78-AC634B6D0C96}"/>
              </a:ext>
            </a:extLst>
          </p:cNvPr>
          <p:cNvPicPr>
            <a:picLocks noChangeAspect="1"/>
          </p:cNvPicPr>
          <p:nvPr userDrawn="1"/>
        </p:nvPicPr>
        <p:blipFill>
          <a:blip r:embed="rId58"/>
          <a:stretch>
            <a:fillRect/>
          </a:stretch>
        </p:blipFill>
        <p:spPr>
          <a:xfrm>
            <a:off x="237744" y="6460580"/>
            <a:ext cx="368520" cy="293992"/>
          </a:xfrm>
          <a:prstGeom prst="rect">
            <a:avLst/>
          </a:prstGeom>
        </p:spPr>
      </p:pic>
      <p:sp>
        <p:nvSpPr>
          <p:cNvPr id="11" name="Oval 10">
            <a:extLst>
              <a:ext uri="{FF2B5EF4-FFF2-40B4-BE49-F238E27FC236}">
                <a16:creationId xmlns:a16="http://schemas.microsoft.com/office/drawing/2014/main" id="{E11FEBD7-32F1-744A-9116-3F7F82BCA54E}"/>
              </a:ext>
            </a:extLst>
          </p:cNvPr>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493D77E-E33E-284C-ADA0-757FDF85C76D}"/>
              </a:ext>
            </a:extLst>
          </p:cNvPr>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316BC44-2406-7444-9381-54AE65D1FFC7}"/>
              </a:ext>
            </a:extLst>
          </p:cNvPr>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25A30765-6F2C-2443-B310-99053E1F79C8}"/>
              </a:ext>
            </a:extLst>
          </p:cNvPr>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FBE5F19-2D94-784C-8F75-83FDCD67F784}"/>
              </a:ext>
            </a:extLst>
          </p:cNvPr>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0EFF3458-00CF-D848-8EFE-F69D03E84D3D}"/>
              </a:ext>
            </a:extLst>
          </p:cNvPr>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81841377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666" r:id="rId13"/>
    <p:sldLayoutId id="2147483669" r:id="rId14"/>
    <p:sldLayoutId id="2147483671" r:id="rId15"/>
    <p:sldLayoutId id="2147483672" r:id="rId16"/>
    <p:sldLayoutId id="2147483751" r:id="rId17"/>
    <p:sldLayoutId id="2147483715" r:id="rId18"/>
    <p:sldLayoutId id="2147483676" r:id="rId19"/>
    <p:sldLayoutId id="2147483675" r:id="rId20"/>
    <p:sldLayoutId id="2147483651" r:id="rId21"/>
    <p:sldLayoutId id="2147483704" r:id="rId22"/>
    <p:sldLayoutId id="2147483705" r:id="rId23"/>
    <p:sldLayoutId id="2147483707" r:id="rId24"/>
    <p:sldLayoutId id="2147483708" r:id="rId25"/>
    <p:sldLayoutId id="2147483655" r:id="rId26"/>
    <p:sldLayoutId id="2147483718" r:id="rId27"/>
    <p:sldLayoutId id="2147483719" r:id="rId28"/>
    <p:sldLayoutId id="2147483753" r:id="rId29"/>
    <p:sldLayoutId id="2147483679" r:id="rId30"/>
    <p:sldLayoutId id="2147483727" r:id="rId31"/>
    <p:sldLayoutId id="2147483728" r:id="rId32"/>
    <p:sldLayoutId id="2147483730" r:id="rId33"/>
    <p:sldLayoutId id="2147483731" r:id="rId34"/>
    <p:sldLayoutId id="2147483732" r:id="rId35"/>
    <p:sldLayoutId id="2147483729" r:id="rId36"/>
    <p:sldLayoutId id="2147483734" r:id="rId37"/>
    <p:sldLayoutId id="2147483688" r:id="rId38"/>
    <p:sldLayoutId id="2147483743" r:id="rId39"/>
    <p:sldLayoutId id="2147483744" r:id="rId40"/>
    <p:sldLayoutId id="2147483745" r:id="rId41"/>
    <p:sldLayoutId id="2147483746" r:id="rId42"/>
    <p:sldLayoutId id="2147483747" r:id="rId43"/>
    <p:sldLayoutId id="2147483748" r:id="rId44"/>
    <p:sldLayoutId id="2147483750" r:id="rId45"/>
    <p:sldLayoutId id="2147483687" r:id="rId46"/>
    <p:sldLayoutId id="2147483735" r:id="rId47"/>
    <p:sldLayoutId id="2147483736" r:id="rId48"/>
    <p:sldLayoutId id="2147483737" r:id="rId49"/>
    <p:sldLayoutId id="2147483738" r:id="rId50"/>
    <p:sldLayoutId id="2147483739" r:id="rId51"/>
    <p:sldLayoutId id="2147483740" r:id="rId52"/>
    <p:sldLayoutId id="2147483742" r:id="rId53"/>
    <p:sldLayoutId id="2147483755" r:id="rId54"/>
    <p:sldLayoutId id="2147483717" r:id="rId55"/>
    <p:sldLayoutId id="2147483803" r:id="rId5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cann.org/resources/pages/gtld-registration-data-specs-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nso.icann.org/sites/default/files/file/field-file-attach/policy-briefing-icann62-05jun18-en.pdf" TargetMode="External"/><Relationship Id="rId2" Type="http://schemas.openxmlformats.org/officeDocument/2006/relationships/hyperlink" Target="https://gnso.icann.org/en/announcements/announcement-18jun18-e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Non-Commercial Stakeholders Group</a:t>
            </a:r>
          </a:p>
        </p:txBody>
      </p:sp>
      <p:sp>
        <p:nvSpPr>
          <p:cNvPr id="5" name="Text Placeholder 4"/>
          <p:cNvSpPr>
            <a:spLocks noGrp="1"/>
          </p:cNvSpPr>
          <p:nvPr>
            <p:ph type="body" sz="quarter" idx="12"/>
          </p:nvPr>
        </p:nvSpPr>
        <p:spPr/>
        <p:txBody>
          <a:bodyPr/>
          <a:lstStyle/>
          <a:p>
            <a:r>
              <a:rPr lang="en-US" dirty="0"/>
              <a:t>14 June 2018</a:t>
            </a:r>
          </a:p>
        </p:txBody>
      </p:sp>
      <p:sp>
        <p:nvSpPr>
          <p:cNvPr id="6" name="Text Placeholder 5"/>
          <p:cNvSpPr>
            <a:spLocks noGrp="1"/>
          </p:cNvSpPr>
          <p:nvPr>
            <p:ph type="body" sz="quarter" idx="13"/>
          </p:nvPr>
        </p:nvSpPr>
        <p:spPr/>
        <p:txBody>
          <a:bodyPr/>
          <a:lstStyle/>
          <a:p>
            <a:r>
              <a:rPr lang="en-US" dirty="0"/>
              <a:t>An Introduction and Guide to ICANN 62 </a:t>
            </a:r>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97E5-2C55-F049-A353-E6D22282E325}"/>
              </a:ext>
            </a:extLst>
          </p:cNvPr>
          <p:cNvSpPr>
            <a:spLocks noGrp="1"/>
          </p:cNvSpPr>
          <p:nvPr>
            <p:ph type="title"/>
          </p:nvPr>
        </p:nvSpPr>
        <p:spPr>
          <a:xfrm>
            <a:off x="628650" y="52251"/>
            <a:ext cx="7886700" cy="627018"/>
          </a:xfrm>
        </p:spPr>
        <p:txBody>
          <a:bodyPr/>
          <a:lstStyle/>
          <a:p>
            <a:r>
              <a:rPr lang="en-US" b="1" dirty="0"/>
              <a:t>Our Outreach and Capacity Building Efforts</a:t>
            </a:r>
          </a:p>
        </p:txBody>
      </p:sp>
      <p:sp>
        <p:nvSpPr>
          <p:cNvPr id="3" name="Content Placeholder 2">
            <a:extLst>
              <a:ext uri="{FF2B5EF4-FFF2-40B4-BE49-F238E27FC236}">
                <a16:creationId xmlns:a16="http://schemas.microsoft.com/office/drawing/2014/main" id="{28F695F4-3A21-8E4A-BF98-D350CC9D5A82}"/>
              </a:ext>
            </a:extLst>
          </p:cNvPr>
          <p:cNvSpPr>
            <a:spLocks noGrp="1"/>
          </p:cNvSpPr>
          <p:nvPr>
            <p:ph idx="1"/>
          </p:nvPr>
        </p:nvSpPr>
        <p:spPr>
          <a:xfrm>
            <a:off x="628650" y="1015728"/>
            <a:ext cx="7886700" cy="4351338"/>
          </a:xfrm>
        </p:spPr>
        <p:txBody>
          <a:bodyPr>
            <a:normAutofit lnSpcReduction="10000"/>
          </a:bodyPr>
          <a:lstStyle/>
          <a:p>
            <a:r>
              <a:rPr lang="en-US" dirty="0"/>
              <a:t>NCSG Policy Capacity Building program</a:t>
            </a:r>
          </a:p>
          <a:p>
            <a:pPr marL="492125" lvl="1" indent="-149225">
              <a:buNone/>
            </a:pPr>
            <a:r>
              <a:rPr lang="en-US" sz="2000" dirty="0"/>
              <a:t>- </a:t>
            </a:r>
            <a:r>
              <a:rPr lang="en-US" sz="2100" dirty="0"/>
              <a:t>Face-to-face meeting for registered participants, June 24 (closed meeting)</a:t>
            </a:r>
          </a:p>
          <a:p>
            <a:pPr marL="492125" lvl="1" indent="-149225">
              <a:buNone/>
            </a:pPr>
            <a:r>
              <a:rPr lang="en-US" sz="2000" dirty="0"/>
              <a:t>- </a:t>
            </a:r>
            <a:r>
              <a:rPr lang="en-US" sz="2100" dirty="0"/>
              <a:t>The course will enable NCSG members to understand NCSG values and be able to infuse them into policy processes of ICANN </a:t>
            </a:r>
          </a:p>
          <a:p>
            <a:pPr marL="492125" lvl="1" indent="-149225">
              <a:buNone/>
            </a:pPr>
            <a:r>
              <a:rPr lang="en-US" sz="2000" dirty="0"/>
              <a:t>- </a:t>
            </a:r>
            <a:r>
              <a:rPr lang="en-US" sz="2100" dirty="0"/>
              <a:t>The F2F meeting is one part of the course and will be recorded and the material used for creating the online course on ICANN Learn</a:t>
            </a:r>
          </a:p>
          <a:p>
            <a:r>
              <a:rPr lang="en-US" dirty="0"/>
              <a:t>Almost every morning the GNSO will hold a morning briefing on policy issues to be discussed that day. Recommended to attend if you want to have a better grasp of what is going on in the day’s sessions.</a:t>
            </a:r>
          </a:p>
          <a:p>
            <a:r>
              <a:rPr lang="en-US" dirty="0"/>
              <a:t>NCSG outreach will be held in collaboration with At-Large on 26 June. An informative session where you will understand the different roles of NCSG and At-Large, and how the two NCSG constituencies work and what are their differences.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A22FC050-2BC3-A242-BAD4-95CB83C728F7}"/>
              </a:ext>
            </a:extLst>
          </p:cNvPr>
          <p:cNvSpPr>
            <a:spLocks noGrp="1"/>
          </p:cNvSpPr>
          <p:nvPr>
            <p:ph type="dt" sz="half" idx="10"/>
          </p:nvPr>
        </p:nvSpPr>
        <p:spPr/>
        <p:txBody>
          <a:bodyPr/>
          <a:lstStyle/>
          <a:p>
            <a:fld id="{860C7436-B5F2-D542-9D5D-924099BCA426}" type="datetime1">
              <a:rPr lang="en-US" smtClean="0"/>
              <a:t>6/13/18</a:t>
            </a:fld>
            <a:endParaRPr lang="en-US"/>
          </a:p>
        </p:txBody>
      </p:sp>
      <p:sp>
        <p:nvSpPr>
          <p:cNvPr id="5" name="Footer Placeholder 4">
            <a:extLst>
              <a:ext uri="{FF2B5EF4-FFF2-40B4-BE49-F238E27FC236}">
                <a16:creationId xmlns:a16="http://schemas.microsoft.com/office/drawing/2014/main" id="{6D6C4CE6-A54B-5548-BE51-07346873C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DCF01-27FB-9A43-9115-34BF816243F5}"/>
              </a:ext>
            </a:extLst>
          </p:cNvPr>
          <p:cNvSpPr>
            <a:spLocks noGrp="1"/>
          </p:cNvSpPr>
          <p:nvPr>
            <p:ph type="sldNum" sz="quarter" idx="12"/>
          </p:nvPr>
        </p:nvSpPr>
        <p:spPr/>
        <p:txBody>
          <a:bodyPr/>
          <a:lstStyle/>
          <a:p>
            <a:fld id="{CD6E4A00-080A-AD4C-B5F8-B785704CA307}" type="slidenum">
              <a:rPr lang="en-US" smtClean="0"/>
              <a:t>10</a:t>
            </a:fld>
            <a:endParaRPr lang="en-US"/>
          </a:p>
        </p:txBody>
      </p:sp>
    </p:spTree>
    <p:extLst>
      <p:ext uri="{BB962C8B-B14F-4D97-AF65-F5344CB8AC3E}">
        <p14:creationId xmlns:p14="http://schemas.microsoft.com/office/powerpoint/2010/main" val="149452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DA12-96F8-3048-8C33-CEE0D8169BCD}"/>
              </a:ext>
            </a:extLst>
          </p:cNvPr>
          <p:cNvSpPr>
            <a:spLocks noGrp="1"/>
          </p:cNvSpPr>
          <p:nvPr>
            <p:ph type="title"/>
          </p:nvPr>
        </p:nvSpPr>
        <p:spPr>
          <a:xfrm>
            <a:off x="628649" y="52250"/>
            <a:ext cx="8384722" cy="619533"/>
          </a:xfrm>
        </p:spPr>
        <p:txBody>
          <a:bodyPr>
            <a:noAutofit/>
          </a:bodyPr>
          <a:lstStyle/>
          <a:p>
            <a:r>
              <a:rPr lang="en-US" sz="2600" b="1" dirty="0"/>
              <a:t>NCSG special meetings: Board members &amp; contracted parties </a:t>
            </a:r>
          </a:p>
        </p:txBody>
      </p:sp>
      <p:sp>
        <p:nvSpPr>
          <p:cNvPr id="3" name="Content Placeholder 2">
            <a:extLst>
              <a:ext uri="{FF2B5EF4-FFF2-40B4-BE49-F238E27FC236}">
                <a16:creationId xmlns:a16="http://schemas.microsoft.com/office/drawing/2014/main" id="{1CA84E16-6E7F-2B48-82C3-2A832759DBB3}"/>
              </a:ext>
            </a:extLst>
          </p:cNvPr>
          <p:cNvSpPr>
            <a:spLocks noGrp="1"/>
          </p:cNvSpPr>
          <p:nvPr>
            <p:ph idx="1"/>
          </p:nvPr>
        </p:nvSpPr>
        <p:spPr>
          <a:xfrm>
            <a:off x="628650" y="1110345"/>
            <a:ext cx="7886700" cy="4506686"/>
          </a:xfrm>
        </p:spPr>
        <p:txBody>
          <a:bodyPr>
            <a:normAutofit/>
          </a:bodyPr>
          <a:lstStyle/>
          <a:p>
            <a:pPr marL="0" indent="0">
              <a:spcBef>
                <a:spcPts val="600"/>
              </a:spcBef>
              <a:buNone/>
            </a:pPr>
            <a:r>
              <a:rPr lang="en-US" sz="2200" dirty="0"/>
              <a:t>Meetings with GNSO Appointed Board Members and the Contracted Party House (registries and registrars):</a:t>
            </a:r>
          </a:p>
          <a:p>
            <a:pPr lvl="1">
              <a:spcBef>
                <a:spcPts val="600"/>
              </a:spcBef>
            </a:pPr>
            <a:r>
              <a:rPr lang="en-US" sz="2200" dirty="0"/>
              <a:t>We will meet with members of the ICANN Board to discuss their plans that could affect domain name registrants privacy. We will also tell them about NCSG’s various capacity building efforts and successes in getting involved with policy at ICANN.</a:t>
            </a:r>
          </a:p>
          <a:p>
            <a:pPr lvl="1">
              <a:spcBef>
                <a:spcPts val="600"/>
              </a:spcBef>
            </a:pPr>
            <a:r>
              <a:rPr lang="en-US" sz="2200" dirty="0"/>
              <a:t>We will meet with the Contracted Party House (the generic name registries and the registrars that register domain names) </a:t>
            </a:r>
          </a:p>
          <a:p>
            <a:pPr marL="803275" lvl="2" indent="-117475">
              <a:spcBef>
                <a:spcPts val="600"/>
              </a:spcBef>
              <a:buNone/>
            </a:pPr>
            <a:r>
              <a:rPr lang="en-US" sz="2000" dirty="0"/>
              <a:t>- </a:t>
            </a:r>
            <a:r>
              <a:rPr lang="en-US" sz="2200" dirty="0"/>
              <a:t>We will discuss privacy of domain name registrants </a:t>
            </a:r>
          </a:p>
          <a:p>
            <a:pPr marL="803275" lvl="2" indent="-117475">
              <a:spcBef>
                <a:spcPts val="600"/>
              </a:spcBef>
              <a:buNone/>
            </a:pPr>
            <a:r>
              <a:rPr lang="en-US" sz="2000" dirty="0"/>
              <a:t>- </a:t>
            </a:r>
            <a:r>
              <a:rPr lang="en-US" sz="2200" dirty="0"/>
              <a:t>Aspects of DNS abuse and their work in this regard and if any ICANN program would require them to regulate content</a:t>
            </a:r>
          </a:p>
          <a:p>
            <a:pPr marL="803275" lvl="2" indent="-117475">
              <a:spcBef>
                <a:spcPts val="600"/>
              </a:spcBef>
              <a:buNone/>
            </a:pPr>
            <a:r>
              <a:rPr lang="en-US" sz="2000" dirty="0"/>
              <a:t>- </a:t>
            </a:r>
            <a:r>
              <a:rPr lang="en-US" sz="2200" dirty="0"/>
              <a:t>Their priorities are in the next year?</a:t>
            </a:r>
          </a:p>
        </p:txBody>
      </p:sp>
      <p:sp>
        <p:nvSpPr>
          <p:cNvPr id="4" name="Date Placeholder 3">
            <a:extLst>
              <a:ext uri="{FF2B5EF4-FFF2-40B4-BE49-F238E27FC236}">
                <a16:creationId xmlns:a16="http://schemas.microsoft.com/office/drawing/2014/main" id="{427ECFD4-B869-754F-82E4-1D2A965F1B17}"/>
              </a:ext>
            </a:extLst>
          </p:cNvPr>
          <p:cNvSpPr>
            <a:spLocks noGrp="1"/>
          </p:cNvSpPr>
          <p:nvPr>
            <p:ph type="dt" sz="half" idx="10"/>
          </p:nvPr>
        </p:nvSpPr>
        <p:spPr/>
        <p:txBody>
          <a:bodyPr/>
          <a:lstStyle/>
          <a:p>
            <a:fld id="{8F64E665-F304-C843-B31C-7E326125495D}" type="datetime1">
              <a:rPr lang="en-US" smtClean="0"/>
              <a:t>6/13/18</a:t>
            </a:fld>
            <a:endParaRPr lang="en-US"/>
          </a:p>
        </p:txBody>
      </p:sp>
      <p:sp>
        <p:nvSpPr>
          <p:cNvPr id="5" name="Footer Placeholder 4">
            <a:extLst>
              <a:ext uri="{FF2B5EF4-FFF2-40B4-BE49-F238E27FC236}">
                <a16:creationId xmlns:a16="http://schemas.microsoft.com/office/drawing/2014/main" id="{7951ED08-0783-A642-A2B4-6C79284DD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0C7A0-F9AA-824A-9903-4F5465E151DA}"/>
              </a:ext>
            </a:extLst>
          </p:cNvPr>
          <p:cNvSpPr>
            <a:spLocks noGrp="1"/>
          </p:cNvSpPr>
          <p:nvPr>
            <p:ph type="sldNum" sz="quarter" idx="12"/>
          </p:nvPr>
        </p:nvSpPr>
        <p:spPr/>
        <p:txBody>
          <a:bodyPr/>
          <a:lstStyle/>
          <a:p>
            <a:fld id="{CD6E4A00-080A-AD4C-B5F8-B785704CA307}" type="slidenum">
              <a:rPr lang="en-US" smtClean="0"/>
              <a:t>11</a:t>
            </a:fld>
            <a:endParaRPr lang="en-US"/>
          </a:p>
        </p:txBody>
      </p:sp>
    </p:spTree>
    <p:extLst>
      <p:ext uri="{BB962C8B-B14F-4D97-AF65-F5344CB8AC3E}">
        <p14:creationId xmlns:p14="http://schemas.microsoft.com/office/powerpoint/2010/main" val="140175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5628-50E7-C34F-9483-CE734D4FCB0E}"/>
              </a:ext>
            </a:extLst>
          </p:cNvPr>
          <p:cNvSpPr>
            <a:spLocks noGrp="1"/>
          </p:cNvSpPr>
          <p:nvPr>
            <p:ph type="title"/>
          </p:nvPr>
        </p:nvSpPr>
        <p:spPr>
          <a:xfrm>
            <a:off x="628650" y="91440"/>
            <a:ext cx="7886700" cy="580346"/>
          </a:xfrm>
        </p:spPr>
        <p:txBody>
          <a:bodyPr/>
          <a:lstStyle/>
          <a:p>
            <a:r>
              <a:rPr lang="en-US" b="1" dirty="0"/>
              <a:t>GNSO: NCSG - Policy Committee at ICANN62</a:t>
            </a:r>
          </a:p>
        </p:txBody>
      </p:sp>
      <p:sp>
        <p:nvSpPr>
          <p:cNvPr id="3" name="Content Placeholder 2">
            <a:extLst>
              <a:ext uri="{FF2B5EF4-FFF2-40B4-BE49-F238E27FC236}">
                <a16:creationId xmlns:a16="http://schemas.microsoft.com/office/drawing/2014/main" id="{3C1009E6-E585-704C-B1ED-425DD26E3170}"/>
              </a:ext>
            </a:extLst>
          </p:cNvPr>
          <p:cNvSpPr>
            <a:spLocks noGrp="1"/>
          </p:cNvSpPr>
          <p:nvPr>
            <p:ph idx="1"/>
          </p:nvPr>
        </p:nvSpPr>
        <p:spPr>
          <a:xfrm>
            <a:off x="628650" y="885099"/>
            <a:ext cx="7886700" cy="4351338"/>
          </a:xfrm>
        </p:spPr>
        <p:txBody>
          <a:bodyPr/>
          <a:lstStyle/>
          <a:p>
            <a:r>
              <a:rPr lang="en-US" dirty="0"/>
              <a:t>Discussions about GNSO Council meetings</a:t>
            </a:r>
          </a:p>
          <a:p>
            <a:r>
              <a:rPr lang="en-US" dirty="0"/>
              <a:t>Temporary specification : “This Temporary Specification for gTLD Registration Data (Temporary Specification) establishes temporary requirements to allow ICANN and gTLD registry operators and registrars to continue to comply with existing ICANN contractual requirements and community-developed policies in light of the GDPR.” This spec contractually obliges registries and registrars to take actions that  directly affect the privacy of domain name registration (read about it here: </a:t>
            </a:r>
            <a:r>
              <a:rPr lang="en-US" dirty="0">
                <a:hlinkClick r:id="rId2"/>
              </a:rPr>
              <a:t>https://www.icann.org/resources/pages/gtld-registration-data-specs-en</a:t>
            </a:r>
            <a:r>
              <a:rPr lang="en-US" dirty="0"/>
              <a:t>) </a:t>
            </a:r>
          </a:p>
          <a:p>
            <a:r>
              <a:rPr lang="en-US" dirty="0"/>
              <a:t>Other PDPs progress </a:t>
            </a:r>
          </a:p>
          <a:p>
            <a:r>
              <a:rPr lang="en-US" dirty="0"/>
              <a:t>AOB</a:t>
            </a:r>
          </a:p>
          <a:p>
            <a:endParaRPr lang="en-US" dirty="0"/>
          </a:p>
        </p:txBody>
      </p:sp>
      <p:sp>
        <p:nvSpPr>
          <p:cNvPr id="4" name="Date Placeholder 3">
            <a:extLst>
              <a:ext uri="{FF2B5EF4-FFF2-40B4-BE49-F238E27FC236}">
                <a16:creationId xmlns:a16="http://schemas.microsoft.com/office/drawing/2014/main" id="{2FFEDC4F-1F03-6345-B97F-28D01A3AA2B6}"/>
              </a:ext>
            </a:extLst>
          </p:cNvPr>
          <p:cNvSpPr>
            <a:spLocks noGrp="1"/>
          </p:cNvSpPr>
          <p:nvPr>
            <p:ph type="dt" sz="half" idx="10"/>
          </p:nvPr>
        </p:nvSpPr>
        <p:spPr/>
        <p:txBody>
          <a:bodyPr/>
          <a:lstStyle/>
          <a:p>
            <a:fld id="{DB589F22-A06C-164D-9D0A-781FF2DC7B58}" type="datetime1">
              <a:rPr lang="en-US" smtClean="0"/>
              <a:t>6/13/18</a:t>
            </a:fld>
            <a:endParaRPr lang="en-US"/>
          </a:p>
        </p:txBody>
      </p:sp>
      <p:sp>
        <p:nvSpPr>
          <p:cNvPr id="5" name="Footer Placeholder 4">
            <a:extLst>
              <a:ext uri="{FF2B5EF4-FFF2-40B4-BE49-F238E27FC236}">
                <a16:creationId xmlns:a16="http://schemas.microsoft.com/office/drawing/2014/main" id="{E840DE36-FD4A-9446-8201-9B0B220BD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93A15-0393-5646-803E-523D6E83849F}"/>
              </a:ext>
            </a:extLst>
          </p:cNvPr>
          <p:cNvSpPr>
            <a:spLocks noGrp="1"/>
          </p:cNvSpPr>
          <p:nvPr>
            <p:ph type="sldNum" sz="quarter" idx="12"/>
          </p:nvPr>
        </p:nvSpPr>
        <p:spPr/>
        <p:txBody>
          <a:bodyPr/>
          <a:lstStyle/>
          <a:p>
            <a:fld id="{CD6E4A00-080A-AD4C-B5F8-B785704CA307}" type="slidenum">
              <a:rPr lang="en-US" smtClean="0"/>
              <a:t>12</a:t>
            </a:fld>
            <a:endParaRPr lang="en-US"/>
          </a:p>
        </p:txBody>
      </p:sp>
    </p:spTree>
    <p:extLst>
      <p:ext uri="{BB962C8B-B14F-4D97-AF65-F5344CB8AC3E}">
        <p14:creationId xmlns:p14="http://schemas.microsoft.com/office/powerpoint/2010/main" val="170437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78C3-F59F-5744-87EC-EAAD3940F0DE}"/>
              </a:ext>
            </a:extLst>
          </p:cNvPr>
          <p:cNvSpPr>
            <a:spLocks noGrp="1"/>
          </p:cNvSpPr>
          <p:nvPr>
            <p:ph type="title"/>
          </p:nvPr>
        </p:nvSpPr>
        <p:spPr>
          <a:xfrm>
            <a:off x="628650" y="78378"/>
            <a:ext cx="7886700" cy="580346"/>
          </a:xfrm>
        </p:spPr>
        <p:txBody>
          <a:bodyPr/>
          <a:lstStyle/>
          <a:p>
            <a:r>
              <a:rPr lang="en-US" b="1" dirty="0"/>
              <a:t>Other community meetings to attend</a:t>
            </a:r>
          </a:p>
        </p:txBody>
      </p:sp>
      <p:sp>
        <p:nvSpPr>
          <p:cNvPr id="3" name="Content Placeholder 2">
            <a:extLst>
              <a:ext uri="{FF2B5EF4-FFF2-40B4-BE49-F238E27FC236}">
                <a16:creationId xmlns:a16="http://schemas.microsoft.com/office/drawing/2014/main" id="{7247D115-282D-2B4D-9E44-284152D7C7A0}"/>
              </a:ext>
            </a:extLst>
          </p:cNvPr>
          <p:cNvSpPr>
            <a:spLocks noGrp="1"/>
          </p:cNvSpPr>
          <p:nvPr>
            <p:ph idx="1"/>
          </p:nvPr>
        </p:nvSpPr>
        <p:spPr>
          <a:xfrm>
            <a:off x="628650" y="1041855"/>
            <a:ext cx="7886700" cy="4351338"/>
          </a:xfrm>
        </p:spPr>
        <p:txBody>
          <a:bodyPr>
            <a:normAutofit/>
          </a:bodyPr>
          <a:lstStyle/>
          <a:p>
            <a:r>
              <a:rPr lang="en-US" dirty="0"/>
              <a:t>Attend other advisory committee and supporting organization meetings: </a:t>
            </a:r>
          </a:p>
          <a:p>
            <a:pPr marL="673100" lvl="1" indent="-130175">
              <a:buNone/>
            </a:pPr>
            <a:r>
              <a:rPr lang="en-US" dirty="0"/>
              <a:t>- To learn about their points of view, which might be opposed to NCSG, and understand them better. </a:t>
            </a:r>
          </a:p>
          <a:p>
            <a:pPr marL="673100" lvl="1" indent="-130175">
              <a:buNone/>
            </a:pPr>
            <a:r>
              <a:rPr lang="en-US" dirty="0"/>
              <a:t>- Forge alliances with groups that have similar points of view.</a:t>
            </a:r>
          </a:p>
          <a:p>
            <a:pPr marL="673100" lvl="1" indent="-130175">
              <a:buNone/>
            </a:pPr>
            <a:r>
              <a:rPr lang="en-US" dirty="0"/>
              <a:t>- Governments (their group is called GAC) do not normally have the same position as NCSG when it comes to privacy or geographic names. It would be good to attend their meetings when they discuss such issues. For example they will discuss GDPR (privacy related) on 25 June from 11-12, 26 June at 8.45. These are marked in the calendar.  Note, closed meetings are marked with C.  You can’t attend closed meetings unless you are a member. </a:t>
            </a:r>
          </a:p>
          <a:p>
            <a:pPr marL="673100" lvl="1" indent="-130175">
              <a:buNone/>
            </a:pPr>
            <a:r>
              <a:rPr lang="en-US" dirty="0"/>
              <a:t>- GAC: New gTLD Subsequent Procedures WT1-5 (incl. GAC Geographic Names WG) Discussion</a:t>
            </a:r>
          </a:p>
          <a:p>
            <a:pPr marL="673100" lvl="1" indent="-130175">
              <a:buNone/>
            </a:pPr>
            <a:r>
              <a:rPr lang="en-US" dirty="0"/>
              <a:t>- ALAC and GAC meeting: An open meeting, would be good to know where ALAC stands on the issues of GDPR and Geographic Names </a:t>
            </a:r>
          </a:p>
          <a:p>
            <a:endParaRPr lang="en-US" dirty="0"/>
          </a:p>
          <a:p>
            <a:endParaRPr lang="en-US" dirty="0"/>
          </a:p>
        </p:txBody>
      </p:sp>
      <p:sp>
        <p:nvSpPr>
          <p:cNvPr id="4" name="Date Placeholder 3">
            <a:extLst>
              <a:ext uri="{FF2B5EF4-FFF2-40B4-BE49-F238E27FC236}">
                <a16:creationId xmlns:a16="http://schemas.microsoft.com/office/drawing/2014/main" id="{FC65E002-D7E1-8545-9800-F49079E8665E}"/>
              </a:ext>
            </a:extLst>
          </p:cNvPr>
          <p:cNvSpPr>
            <a:spLocks noGrp="1"/>
          </p:cNvSpPr>
          <p:nvPr>
            <p:ph type="dt" sz="half" idx="10"/>
          </p:nvPr>
        </p:nvSpPr>
        <p:spPr/>
        <p:txBody>
          <a:bodyPr/>
          <a:lstStyle/>
          <a:p>
            <a:fld id="{EC7C8B3C-DA0A-5C4B-ACE9-9DA4D8731D0D}" type="datetime1">
              <a:rPr lang="en-US" smtClean="0"/>
              <a:t>6/13/18</a:t>
            </a:fld>
            <a:endParaRPr lang="en-US"/>
          </a:p>
        </p:txBody>
      </p:sp>
      <p:sp>
        <p:nvSpPr>
          <p:cNvPr id="5" name="Footer Placeholder 4">
            <a:extLst>
              <a:ext uri="{FF2B5EF4-FFF2-40B4-BE49-F238E27FC236}">
                <a16:creationId xmlns:a16="http://schemas.microsoft.com/office/drawing/2014/main" id="{815C3314-1F0E-8044-AACA-BF5B9C9FB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4EC9D-380F-1441-ABAD-30195E199ADF}"/>
              </a:ext>
            </a:extLst>
          </p:cNvPr>
          <p:cNvSpPr>
            <a:spLocks noGrp="1"/>
          </p:cNvSpPr>
          <p:nvPr>
            <p:ph type="sldNum" sz="quarter" idx="12"/>
          </p:nvPr>
        </p:nvSpPr>
        <p:spPr/>
        <p:txBody>
          <a:bodyPr/>
          <a:lstStyle/>
          <a:p>
            <a:fld id="{CD6E4A00-080A-AD4C-B5F8-B785704CA307}" type="slidenum">
              <a:rPr lang="en-US" smtClean="0"/>
              <a:t>13</a:t>
            </a:fld>
            <a:endParaRPr lang="en-US"/>
          </a:p>
        </p:txBody>
      </p:sp>
    </p:spTree>
    <p:extLst>
      <p:ext uri="{BB962C8B-B14F-4D97-AF65-F5344CB8AC3E}">
        <p14:creationId xmlns:p14="http://schemas.microsoft.com/office/powerpoint/2010/main" val="14431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CC00-2544-3245-9E79-C82BAB2E7838}"/>
              </a:ext>
            </a:extLst>
          </p:cNvPr>
          <p:cNvSpPr>
            <a:spLocks noGrp="1"/>
          </p:cNvSpPr>
          <p:nvPr>
            <p:ph type="title"/>
          </p:nvPr>
        </p:nvSpPr>
        <p:spPr>
          <a:xfrm>
            <a:off x="628650" y="182879"/>
            <a:ext cx="7886700" cy="483327"/>
          </a:xfrm>
        </p:spPr>
        <p:txBody>
          <a:bodyPr>
            <a:normAutofit fontScale="90000"/>
          </a:bodyPr>
          <a:lstStyle/>
          <a:p>
            <a:r>
              <a:rPr lang="en-US" b="1" dirty="0"/>
              <a:t>NPOC and NCUC meetings </a:t>
            </a:r>
          </a:p>
        </p:txBody>
      </p:sp>
      <p:sp>
        <p:nvSpPr>
          <p:cNvPr id="3" name="Content Placeholder 2">
            <a:extLst>
              <a:ext uri="{FF2B5EF4-FFF2-40B4-BE49-F238E27FC236}">
                <a16:creationId xmlns:a16="http://schemas.microsoft.com/office/drawing/2014/main" id="{AC04E891-03EB-C745-8851-D6DF9E6D045D}"/>
              </a:ext>
            </a:extLst>
          </p:cNvPr>
          <p:cNvSpPr>
            <a:spLocks noGrp="1"/>
          </p:cNvSpPr>
          <p:nvPr>
            <p:ph idx="1"/>
          </p:nvPr>
        </p:nvSpPr>
        <p:spPr/>
        <p:txBody>
          <a:bodyPr/>
          <a:lstStyle/>
          <a:p>
            <a:r>
              <a:rPr lang="en-US" dirty="0"/>
              <a:t>Both NPOC and NCUC will have members sessions which you can attend. Their agenda is on ICANN </a:t>
            </a:r>
            <a:r>
              <a:rPr lang="en-US" dirty="0" err="1"/>
              <a:t>sched</a:t>
            </a:r>
            <a:r>
              <a:rPr lang="en-US" dirty="0"/>
              <a:t>. </a:t>
            </a:r>
          </a:p>
          <a:p>
            <a:r>
              <a:rPr lang="en-US" dirty="0"/>
              <a:t>Joan (NPOC Chair)</a:t>
            </a:r>
          </a:p>
          <a:p>
            <a:r>
              <a:rPr lang="en-US" dirty="0"/>
              <a:t>Renata (NCUC Chair)</a:t>
            </a:r>
          </a:p>
        </p:txBody>
      </p:sp>
      <p:sp>
        <p:nvSpPr>
          <p:cNvPr id="4" name="Date Placeholder 3">
            <a:extLst>
              <a:ext uri="{FF2B5EF4-FFF2-40B4-BE49-F238E27FC236}">
                <a16:creationId xmlns:a16="http://schemas.microsoft.com/office/drawing/2014/main" id="{7873F496-6FCC-184F-B43D-6AA82EDC75B1}"/>
              </a:ext>
            </a:extLst>
          </p:cNvPr>
          <p:cNvSpPr>
            <a:spLocks noGrp="1"/>
          </p:cNvSpPr>
          <p:nvPr>
            <p:ph type="dt" sz="half" idx="10"/>
          </p:nvPr>
        </p:nvSpPr>
        <p:spPr/>
        <p:txBody>
          <a:bodyPr/>
          <a:lstStyle/>
          <a:p>
            <a:fld id="{DC9437D2-0AAB-D440-A00E-9EDFDBEAD794}" type="datetime1">
              <a:rPr lang="en-US" smtClean="0"/>
              <a:t>6/13/18</a:t>
            </a:fld>
            <a:endParaRPr lang="en-US"/>
          </a:p>
        </p:txBody>
      </p:sp>
      <p:sp>
        <p:nvSpPr>
          <p:cNvPr id="5" name="Footer Placeholder 4">
            <a:extLst>
              <a:ext uri="{FF2B5EF4-FFF2-40B4-BE49-F238E27FC236}">
                <a16:creationId xmlns:a16="http://schemas.microsoft.com/office/drawing/2014/main" id="{000AD7E3-8808-B748-ACE1-060DBBD14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1FFE3-D478-274D-85AD-18CD4D1548BA}"/>
              </a:ext>
            </a:extLst>
          </p:cNvPr>
          <p:cNvSpPr>
            <a:spLocks noGrp="1"/>
          </p:cNvSpPr>
          <p:nvPr>
            <p:ph type="sldNum" sz="quarter" idx="12"/>
          </p:nvPr>
        </p:nvSpPr>
        <p:spPr/>
        <p:txBody>
          <a:bodyPr/>
          <a:lstStyle/>
          <a:p>
            <a:fld id="{CD6E4A00-080A-AD4C-B5F8-B785704CA307}" type="slidenum">
              <a:rPr lang="en-US" smtClean="0"/>
              <a:t>14</a:t>
            </a:fld>
            <a:endParaRPr lang="en-US"/>
          </a:p>
        </p:txBody>
      </p:sp>
    </p:spTree>
    <p:extLst>
      <p:ext uri="{BB962C8B-B14F-4D97-AF65-F5344CB8AC3E}">
        <p14:creationId xmlns:p14="http://schemas.microsoft.com/office/powerpoint/2010/main" val="85825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27F9-F2D9-2E48-ACB0-5FF310B25A30}"/>
              </a:ext>
            </a:extLst>
          </p:cNvPr>
          <p:cNvSpPr>
            <a:spLocks noGrp="1"/>
          </p:cNvSpPr>
          <p:nvPr>
            <p:ph type="title"/>
          </p:nvPr>
        </p:nvSpPr>
        <p:spPr>
          <a:xfrm>
            <a:off x="628650" y="143692"/>
            <a:ext cx="7886700" cy="515032"/>
          </a:xfrm>
        </p:spPr>
        <p:txBody>
          <a:bodyPr>
            <a:normAutofit fontScale="90000"/>
          </a:bodyPr>
          <a:lstStyle/>
          <a:p>
            <a:r>
              <a:rPr lang="en-US" b="1" dirty="0"/>
              <a:t>GAC and GNSO </a:t>
            </a:r>
          </a:p>
        </p:txBody>
      </p:sp>
      <p:sp>
        <p:nvSpPr>
          <p:cNvPr id="3" name="Content Placeholder 2">
            <a:extLst>
              <a:ext uri="{FF2B5EF4-FFF2-40B4-BE49-F238E27FC236}">
                <a16:creationId xmlns:a16="http://schemas.microsoft.com/office/drawing/2014/main" id="{CB578E15-BCA4-2E49-8B4F-B1CDECF05ECC}"/>
              </a:ext>
            </a:extLst>
          </p:cNvPr>
          <p:cNvSpPr>
            <a:spLocks noGrp="1"/>
          </p:cNvSpPr>
          <p:nvPr>
            <p:ph idx="1"/>
          </p:nvPr>
        </p:nvSpPr>
        <p:spPr/>
        <p:txBody>
          <a:bodyPr/>
          <a:lstStyle/>
          <a:p>
            <a:r>
              <a:rPr lang="en-US" dirty="0"/>
              <a:t>Johan </a:t>
            </a:r>
            <a:r>
              <a:rPr lang="en-US" dirty="0" err="1"/>
              <a:t>Julf</a:t>
            </a:r>
            <a:r>
              <a:rPr lang="en-US" dirty="0"/>
              <a:t> </a:t>
            </a:r>
            <a:r>
              <a:rPr lang="en-US" dirty="0" err="1"/>
              <a:t>Helsingius</a:t>
            </a:r>
            <a:r>
              <a:rPr lang="en-US" dirty="0"/>
              <a:t>, the GNSO liaison to GAC and NCSG member will be there </a:t>
            </a:r>
          </a:p>
          <a:p>
            <a:r>
              <a:rPr lang="en-US" dirty="0"/>
              <a:t>1. Intro on GNSO and the PDP</a:t>
            </a:r>
            <a:br>
              <a:rPr lang="en-US" dirty="0"/>
            </a:br>
            <a:r>
              <a:rPr lang="en-US" dirty="0"/>
              <a:t>2. Discussion on the ICANN Temporary Specification for GDPR Compliance.</a:t>
            </a:r>
            <a:br>
              <a:rPr lang="en-US" dirty="0"/>
            </a:br>
            <a:r>
              <a:rPr lang="en-US" dirty="0"/>
              <a:t>3. Update on GNSO PDP on New gTLD Subsequent Procedures: Work Tracks</a:t>
            </a:r>
            <a:br>
              <a:rPr lang="en-US" dirty="0"/>
            </a:br>
            <a:r>
              <a:rPr lang="en-US" dirty="0"/>
              <a:t>   1-4 and Work Track 5.</a:t>
            </a:r>
            <a:br>
              <a:rPr lang="en-US" dirty="0"/>
            </a:br>
            <a:r>
              <a:rPr lang="en-US" dirty="0"/>
              <a:t>4. GNSO PDP3.0 possible incremental improvements to PDPs.</a:t>
            </a:r>
            <a:br>
              <a:rPr lang="en-US" dirty="0"/>
            </a:br>
            <a:r>
              <a:rPr lang="en-US" dirty="0"/>
              <a:t>5. ICANN Budget in the context of stabilizing revenues.</a:t>
            </a:r>
          </a:p>
        </p:txBody>
      </p:sp>
      <p:sp>
        <p:nvSpPr>
          <p:cNvPr id="4" name="Date Placeholder 3">
            <a:extLst>
              <a:ext uri="{FF2B5EF4-FFF2-40B4-BE49-F238E27FC236}">
                <a16:creationId xmlns:a16="http://schemas.microsoft.com/office/drawing/2014/main" id="{A68C63EA-B7E6-CA46-B93D-63152E46716D}"/>
              </a:ext>
            </a:extLst>
          </p:cNvPr>
          <p:cNvSpPr>
            <a:spLocks noGrp="1"/>
          </p:cNvSpPr>
          <p:nvPr>
            <p:ph type="dt" sz="half" idx="10"/>
          </p:nvPr>
        </p:nvSpPr>
        <p:spPr/>
        <p:txBody>
          <a:bodyPr/>
          <a:lstStyle/>
          <a:p>
            <a:fld id="{3321445B-65FC-B041-95D6-C48A68618353}" type="datetime1">
              <a:rPr lang="en-US" smtClean="0"/>
              <a:t>6/13/18</a:t>
            </a:fld>
            <a:endParaRPr lang="en-US"/>
          </a:p>
        </p:txBody>
      </p:sp>
      <p:sp>
        <p:nvSpPr>
          <p:cNvPr id="5" name="Footer Placeholder 4">
            <a:extLst>
              <a:ext uri="{FF2B5EF4-FFF2-40B4-BE49-F238E27FC236}">
                <a16:creationId xmlns:a16="http://schemas.microsoft.com/office/drawing/2014/main" id="{DBF2A917-A26A-CD48-B71D-64C2CE45C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6A334-2E3E-5B4A-9510-F76DF667BEFA}"/>
              </a:ext>
            </a:extLst>
          </p:cNvPr>
          <p:cNvSpPr>
            <a:spLocks noGrp="1"/>
          </p:cNvSpPr>
          <p:nvPr>
            <p:ph type="sldNum" sz="quarter" idx="12"/>
          </p:nvPr>
        </p:nvSpPr>
        <p:spPr/>
        <p:txBody>
          <a:bodyPr/>
          <a:lstStyle/>
          <a:p>
            <a:fld id="{CD6E4A00-080A-AD4C-B5F8-B785704CA307}" type="slidenum">
              <a:rPr lang="en-US" smtClean="0"/>
              <a:t>15</a:t>
            </a:fld>
            <a:endParaRPr lang="en-US"/>
          </a:p>
        </p:txBody>
      </p:sp>
    </p:spTree>
    <p:extLst>
      <p:ext uri="{BB962C8B-B14F-4D97-AF65-F5344CB8AC3E}">
        <p14:creationId xmlns:p14="http://schemas.microsoft.com/office/powerpoint/2010/main" val="91004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FDAE-1392-8F43-9B9E-29B52ACE5B9E}"/>
              </a:ext>
            </a:extLst>
          </p:cNvPr>
          <p:cNvSpPr>
            <a:spLocks noGrp="1"/>
          </p:cNvSpPr>
          <p:nvPr>
            <p:ph type="title"/>
          </p:nvPr>
        </p:nvSpPr>
        <p:spPr>
          <a:xfrm>
            <a:off x="628650" y="156756"/>
            <a:ext cx="7886700" cy="515032"/>
          </a:xfrm>
        </p:spPr>
        <p:txBody>
          <a:bodyPr>
            <a:normAutofit fontScale="90000"/>
          </a:bodyPr>
          <a:lstStyle/>
          <a:p>
            <a:r>
              <a:rPr lang="en-US" b="1" dirty="0"/>
              <a:t>Important Cross Community Sessions</a:t>
            </a:r>
          </a:p>
        </p:txBody>
      </p:sp>
      <p:sp>
        <p:nvSpPr>
          <p:cNvPr id="3" name="Content Placeholder 2">
            <a:extLst>
              <a:ext uri="{FF2B5EF4-FFF2-40B4-BE49-F238E27FC236}">
                <a16:creationId xmlns:a16="http://schemas.microsoft.com/office/drawing/2014/main" id="{E0F31BAB-AB67-3A41-BFFE-C7B8743CABA9}"/>
              </a:ext>
            </a:extLst>
          </p:cNvPr>
          <p:cNvSpPr>
            <a:spLocks noGrp="1"/>
          </p:cNvSpPr>
          <p:nvPr>
            <p:ph idx="1"/>
          </p:nvPr>
        </p:nvSpPr>
        <p:spPr>
          <a:xfrm>
            <a:off x="628650" y="1107171"/>
            <a:ext cx="7886700" cy="4351338"/>
          </a:xfrm>
        </p:spPr>
        <p:txBody>
          <a:bodyPr/>
          <a:lstStyle/>
          <a:p>
            <a:r>
              <a:rPr lang="en-US" dirty="0"/>
              <a:t>Cross community sessions are not policy development (PDP) groups as such, but all the community groups (governments, end users, noncommercial stakeholders and others) will get together to discuss the important policy issues. You can learn a lot by attending these meetings. Some of the most important ones are:</a:t>
            </a:r>
          </a:p>
          <a:p>
            <a:r>
              <a:rPr lang="en-US" dirty="0"/>
              <a:t>Cross-Community Session: Geographic Names at the Top-Level (Session 1 and 2)</a:t>
            </a:r>
          </a:p>
          <a:p>
            <a:r>
              <a:rPr lang="en-US" dirty="0"/>
              <a:t>Cross-Community Session: WHOIS/RDS Policy: Post-GDPR Development and Next Steps (session 1 and 2)</a:t>
            </a:r>
          </a:p>
        </p:txBody>
      </p:sp>
      <p:sp>
        <p:nvSpPr>
          <p:cNvPr id="4" name="Date Placeholder 3">
            <a:extLst>
              <a:ext uri="{FF2B5EF4-FFF2-40B4-BE49-F238E27FC236}">
                <a16:creationId xmlns:a16="http://schemas.microsoft.com/office/drawing/2014/main" id="{1E851F89-B65F-C243-9D91-2555E0257771}"/>
              </a:ext>
            </a:extLst>
          </p:cNvPr>
          <p:cNvSpPr>
            <a:spLocks noGrp="1"/>
          </p:cNvSpPr>
          <p:nvPr>
            <p:ph type="dt" sz="half" idx="10"/>
          </p:nvPr>
        </p:nvSpPr>
        <p:spPr/>
        <p:txBody>
          <a:bodyPr/>
          <a:lstStyle/>
          <a:p>
            <a:fld id="{AD60D25A-EDBD-F34D-BAFB-AF1F42D4A1FE}" type="datetime1">
              <a:rPr lang="en-US" smtClean="0"/>
              <a:t>6/13/18</a:t>
            </a:fld>
            <a:endParaRPr lang="en-US"/>
          </a:p>
        </p:txBody>
      </p:sp>
      <p:sp>
        <p:nvSpPr>
          <p:cNvPr id="5" name="Footer Placeholder 4">
            <a:extLst>
              <a:ext uri="{FF2B5EF4-FFF2-40B4-BE49-F238E27FC236}">
                <a16:creationId xmlns:a16="http://schemas.microsoft.com/office/drawing/2014/main" id="{1B976DD5-3210-D04B-A7B0-235AF1140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DE77A-B3DE-DC49-BD8C-CE75D622C6C7}"/>
              </a:ext>
            </a:extLst>
          </p:cNvPr>
          <p:cNvSpPr>
            <a:spLocks noGrp="1"/>
          </p:cNvSpPr>
          <p:nvPr>
            <p:ph type="sldNum" sz="quarter" idx="12"/>
          </p:nvPr>
        </p:nvSpPr>
        <p:spPr/>
        <p:txBody>
          <a:bodyPr/>
          <a:lstStyle/>
          <a:p>
            <a:fld id="{CD6E4A00-080A-AD4C-B5F8-B785704CA307}" type="slidenum">
              <a:rPr lang="en-US" smtClean="0"/>
              <a:t>16</a:t>
            </a:fld>
            <a:endParaRPr lang="en-US"/>
          </a:p>
        </p:txBody>
      </p:sp>
    </p:spTree>
    <p:extLst>
      <p:ext uri="{BB962C8B-B14F-4D97-AF65-F5344CB8AC3E}">
        <p14:creationId xmlns:p14="http://schemas.microsoft.com/office/powerpoint/2010/main" val="33775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C40D-1596-C440-B99E-D5DCB3B7953B}"/>
              </a:ext>
            </a:extLst>
          </p:cNvPr>
          <p:cNvSpPr>
            <a:spLocks noGrp="1"/>
          </p:cNvSpPr>
          <p:nvPr>
            <p:ph type="title"/>
          </p:nvPr>
        </p:nvSpPr>
        <p:spPr>
          <a:xfrm>
            <a:off x="628650" y="143689"/>
            <a:ext cx="7886700" cy="541158"/>
          </a:xfrm>
        </p:spPr>
        <p:txBody>
          <a:bodyPr>
            <a:normAutofit fontScale="90000"/>
          </a:bodyPr>
          <a:lstStyle/>
          <a:p>
            <a:r>
              <a:rPr lang="en-US" b="1" dirty="0"/>
              <a:t>NCSG Strategic Outlook /Trends</a:t>
            </a:r>
          </a:p>
        </p:txBody>
      </p:sp>
      <p:sp>
        <p:nvSpPr>
          <p:cNvPr id="3" name="Content Placeholder 2">
            <a:extLst>
              <a:ext uri="{FF2B5EF4-FFF2-40B4-BE49-F238E27FC236}">
                <a16:creationId xmlns:a16="http://schemas.microsoft.com/office/drawing/2014/main" id="{D25F1AC9-E9E2-4243-9ADC-3B74D85019F5}"/>
              </a:ext>
            </a:extLst>
          </p:cNvPr>
          <p:cNvSpPr>
            <a:spLocks noGrp="1"/>
          </p:cNvSpPr>
          <p:nvPr>
            <p:ph idx="1"/>
          </p:nvPr>
        </p:nvSpPr>
        <p:spPr>
          <a:xfrm>
            <a:off x="628650" y="963477"/>
            <a:ext cx="7886700" cy="4351338"/>
          </a:xfrm>
        </p:spPr>
        <p:txBody>
          <a:bodyPr>
            <a:normAutofit lnSpcReduction="10000"/>
          </a:bodyPr>
          <a:lstStyle/>
          <a:p>
            <a:r>
              <a:rPr lang="en-US" dirty="0"/>
              <a:t>This is a joint effort between the ICANN organization, the community and the Board to engage in a discussion on what the NCSG sees as emerging trends in three broad areas: </a:t>
            </a:r>
          </a:p>
          <a:p>
            <a:pPr marL="542925" indent="-168275">
              <a:buNone/>
            </a:pPr>
            <a:r>
              <a:rPr lang="en-US" sz="2400" dirty="0"/>
              <a:t>- </a:t>
            </a:r>
            <a:r>
              <a:rPr lang="en-US" dirty="0"/>
              <a:t>trends affecting the broader ICANN ecosystem (including stakeholders, the industry, other issues); </a:t>
            </a:r>
          </a:p>
          <a:p>
            <a:pPr marL="542925" indent="-168275">
              <a:buNone/>
            </a:pPr>
            <a:r>
              <a:rPr lang="en-US" sz="2400" dirty="0"/>
              <a:t>- </a:t>
            </a:r>
            <a:r>
              <a:rPr lang="en-US" dirty="0"/>
              <a:t>ICANN organization/operations;</a:t>
            </a:r>
          </a:p>
          <a:p>
            <a:pPr marL="542925" indent="-168275">
              <a:buNone/>
            </a:pPr>
            <a:r>
              <a:rPr lang="en-US" sz="2400" dirty="0"/>
              <a:t>- </a:t>
            </a:r>
            <a:r>
              <a:rPr lang="en-US" dirty="0"/>
              <a:t>the broader geo-political environment.</a:t>
            </a:r>
          </a:p>
          <a:p>
            <a:r>
              <a:rPr lang="en-US" dirty="0"/>
              <a:t>The ICANN Multistakeholder Support and Strategic Initiatives (MSSI) Team will present the twelve trends identified by the organization in 2017 as a basis for discussion.</a:t>
            </a:r>
          </a:p>
          <a:p>
            <a:r>
              <a:rPr lang="en-US" dirty="0"/>
              <a:t>By the end of this brainstorming exercise, the group shall seek to reach consensus on five top priority trends to help inform ICANN on strategic and operational planning and work prioritization.</a:t>
            </a:r>
          </a:p>
        </p:txBody>
      </p:sp>
      <p:sp>
        <p:nvSpPr>
          <p:cNvPr id="4" name="Date Placeholder 3">
            <a:extLst>
              <a:ext uri="{FF2B5EF4-FFF2-40B4-BE49-F238E27FC236}">
                <a16:creationId xmlns:a16="http://schemas.microsoft.com/office/drawing/2014/main" id="{FC6892AF-2BF7-6C45-8FA8-4F3FE8B4A8BC}"/>
              </a:ext>
            </a:extLst>
          </p:cNvPr>
          <p:cNvSpPr>
            <a:spLocks noGrp="1"/>
          </p:cNvSpPr>
          <p:nvPr>
            <p:ph type="dt" sz="half" idx="10"/>
          </p:nvPr>
        </p:nvSpPr>
        <p:spPr/>
        <p:txBody>
          <a:bodyPr/>
          <a:lstStyle/>
          <a:p>
            <a:fld id="{5AA76E40-48A8-F643-AB0C-8E345D1F35A3}" type="datetime1">
              <a:rPr lang="en-US" smtClean="0"/>
              <a:t>6/13/18</a:t>
            </a:fld>
            <a:endParaRPr lang="en-US"/>
          </a:p>
        </p:txBody>
      </p:sp>
      <p:sp>
        <p:nvSpPr>
          <p:cNvPr id="5" name="Footer Placeholder 4">
            <a:extLst>
              <a:ext uri="{FF2B5EF4-FFF2-40B4-BE49-F238E27FC236}">
                <a16:creationId xmlns:a16="http://schemas.microsoft.com/office/drawing/2014/main" id="{91C185A9-33F5-6943-9791-A74618E53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ECA08-4B4B-AE46-A222-3C6786881552}"/>
              </a:ext>
            </a:extLst>
          </p:cNvPr>
          <p:cNvSpPr>
            <a:spLocks noGrp="1"/>
          </p:cNvSpPr>
          <p:nvPr>
            <p:ph type="sldNum" sz="quarter" idx="12"/>
          </p:nvPr>
        </p:nvSpPr>
        <p:spPr/>
        <p:txBody>
          <a:bodyPr/>
          <a:lstStyle/>
          <a:p>
            <a:fld id="{CD6E4A00-080A-AD4C-B5F8-B785704CA307}" type="slidenum">
              <a:rPr lang="en-US" smtClean="0"/>
              <a:t>17</a:t>
            </a:fld>
            <a:endParaRPr lang="en-US"/>
          </a:p>
        </p:txBody>
      </p:sp>
    </p:spTree>
    <p:extLst>
      <p:ext uri="{BB962C8B-B14F-4D97-AF65-F5344CB8AC3E}">
        <p14:creationId xmlns:p14="http://schemas.microsoft.com/office/powerpoint/2010/main" val="249297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60F4-98E3-4D46-8C31-D87C6F43C783}"/>
              </a:ext>
            </a:extLst>
          </p:cNvPr>
          <p:cNvSpPr>
            <a:spLocks noGrp="1"/>
          </p:cNvSpPr>
          <p:nvPr>
            <p:ph type="title"/>
          </p:nvPr>
        </p:nvSpPr>
        <p:spPr>
          <a:xfrm>
            <a:off x="628650" y="156119"/>
            <a:ext cx="7886700" cy="457834"/>
          </a:xfrm>
        </p:spPr>
        <p:txBody>
          <a:bodyPr>
            <a:normAutofit fontScale="90000"/>
          </a:bodyPr>
          <a:lstStyle/>
          <a:p>
            <a:r>
              <a:rPr lang="en-US" b="1" dirty="0"/>
              <a:t>Attend GNSO Webinar on Monday 18 June </a:t>
            </a:r>
          </a:p>
        </p:txBody>
      </p:sp>
      <p:sp>
        <p:nvSpPr>
          <p:cNvPr id="3" name="Content Placeholder 2">
            <a:extLst>
              <a:ext uri="{FF2B5EF4-FFF2-40B4-BE49-F238E27FC236}">
                <a16:creationId xmlns:a16="http://schemas.microsoft.com/office/drawing/2014/main" id="{07714630-7432-3248-8121-07DE7EB5D8E6}"/>
              </a:ext>
            </a:extLst>
          </p:cNvPr>
          <p:cNvSpPr>
            <a:spLocks noGrp="1"/>
          </p:cNvSpPr>
          <p:nvPr>
            <p:ph idx="1"/>
          </p:nvPr>
        </p:nvSpPr>
        <p:spPr>
          <a:xfrm>
            <a:off x="628650" y="1110343"/>
            <a:ext cx="7886700" cy="5066620"/>
          </a:xfrm>
        </p:spPr>
        <p:txBody>
          <a:bodyPr/>
          <a:lstStyle/>
          <a:p>
            <a:r>
              <a:rPr lang="en-US" dirty="0"/>
              <a:t>Know more about PDPs </a:t>
            </a:r>
          </a:p>
          <a:p>
            <a:r>
              <a:rPr lang="en-US" dirty="0"/>
              <a:t>Know more about GNSO </a:t>
            </a:r>
          </a:p>
          <a:p>
            <a:r>
              <a:rPr lang="en-US" dirty="0">
                <a:hlinkClick r:id="rId2"/>
              </a:rPr>
              <a:t>https://gnso.icann.org/en/announcements/announcement-18jun18-en.htm</a:t>
            </a:r>
            <a:endParaRPr lang="en-US" dirty="0"/>
          </a:p>
          <a:p>
            <a:r>
              <a:rPr lang="en-US" dirty="0"/>
              <a:t>Read this document to be more prepared, it is 44 pages of joy! ht</a:t>
            </a:r>
            <a:r>
              <a:rPr lang="en-US" dirty="0">
                <a:hlinkClick r:id="rId3"/>
              </a:rPr>
              <a:t>tps://</a:t>
            </a:r>
            <a:r>
              <a:rPr lang="en-US" dirty="0" err="1">
                <a:hlinkClick r:id="rId3"/>
              </a:rPr>
              <a:t>gnso.icann.org</a:t>
            </a:r>
            <a:r>
              <a:rPr lang="en-US" dirty="0">
                <a:hlinkClick r:id="rId3"/>
              </a:rPr>
              <a:t>/sites/default/files/file/field-file-attach/policy-briefing-icann62-05jun18-en.pdf</a:t>
            </a:r>
            <a:endParaRPr lang="en-US" dirty="0"/>
          </a:p>
        </p:txBody>
      </p:sp>
      <p:sp>
        <p:nvSpPr>
          <p:cNvPr id="4" name="Date Placeholder 3">
            <a:extLst>
              <a:ext uri="{FF2B5EF4-FFF2-40B4-BE49-F238E27FC236}">
                <a16:creationId xmlns:a16="http://schemas.microsoft.com/office/drawing/2014/main" id="{D10E41AB-BDC6-944E-8B91-C6F6D3DFA241}"/>
              </a:ext>
            </a:extLst>
          </p:cNvPr>
          <p:cNvSpPr>
            <a:spLocks noGrp="1"/>
          </p:cNvSpPr>
          <p:nvPr>
            <p:ph type="dt" sz="half" idx="10"/>
          </p:nvPr>
        </p:nvSpPr>
        <p:spPr/>
        <p:txBody>
          <a:bodyPr/>
          <a:lstStyle/>
          <a:p>
            <a:fld id="{525AD496-D1BE-564B-8F1A-F7EC5F5325C1}" type="datetime1">
              <a:rPr lang="en-US" smtClean="0"/>
              <a:t>6/13/18</a:t>
            </a:fld>
            <a:endParaRPr lang="en-US"/>
          </a:p>
        </p:txBody>
      </p:sp>
      <p:sp>
        <p:nvSpPr>
          <p:cNvPr id="5" name="Footer Placeholder 4">
            <a:extLst>
              <a:ext uri="{FF2B5EF4-FFF2-40B4-BE49-F238E27FC236}">
                <a16:creationId xmlns:a16="http://schemas.microsoft.com/office/drawing/2014/main" id="{CC6AC8DD-4CC0-1949-B887-C43417378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7F6D3-49D2-7643-ABB1-2F768E28A982}"/>
              </a:ext>
            </a:extLst>
          </p:cNvPr>
          <p:cNvSpPr>
            <a:spLocks noGrp="1"/>
          </p:cNvSpPr>
          <p:nvPr>
            <p:ph type="sldNum" sz="quarter" idx="12"/>
          </p:nvPr>
        </p:nvSpPr>
        <p:spPr/>
        <p:txBody>
          <a:bodyPr/>
          <a:lstStyle/>
          <a:p>
            <a:fld id="{CD6E4A00-080A-AD4C-B5F8-B785704CA307}" type="slidenum">
              <a:rPr lang="en-US" smtClean="0"/>
              <a:t>18</a:t>
            </a:fld>
            <a:endParaRPr lang="en-US"/>
          </a:p>
        </p:txBody>
      </p:sp>
    </p:spTree>
    <p:extLst>
      <p:ext uri="{BB962C8B-B14F-4D97-AF65-F5344CB8AC3E}">
        <p14:creationId xmlns:p14="http://schemas.microsoft.com/office/powerpoint/2010/main" val="216911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F7E4-A85B-B141-A039-9534A231DCD4}"/>
              </a:ext>
            </a:extLst>
          </p:cNvPr>
          <p:cNvSpPr>
            <a:spLocks noGrp="1"/>
          </p:cNvSpPr>
          <p:nvPr>
            <p:ph type="title"/>
          </p:nvPr>
        </p:nvSpPr>
        <p:spPr>
          <a:xfrm>
            <a:off x="628650" y="-26126"/>
            <a:ext cx="7886700" cy="697912"/>
          </a:xfrm>
        </p:spPr>
        <p:txBody>
          <a:bodyPr/>
          <a:lstStyle/>
          <a:p>
            <a:r>
              <a:rPr lang="en-US" b="1" dirty="0"/>
              <a:t>The Non-Commercial Stakeholder(s) Group</a:t>
            </a:r>
          </a:p>
        </p:txBody>
      </p:sp>
      <p:sp>
        <p:nvSpPr>
          <p:cNvPr id="3" name="Content Placeholder 2">
            <a:extLst>
              <a:ext uri="{FF2B5EF4-FFF2-40B4-BE49-F238E27FC236}">
                <a16:creationId xmlns:a16="http://schemas.microsoft.com/office/drawing/2014/main" id="{4D99CF11-11C2-D644-895B-9D79B16FCFDB}"/>
              </a:ext>
            </a:extLst>
          </p:cNvPr>
          <p:cNvSpPr>
            <a:spLocks noGrp="1"/>
          </p:cNvSpPr>
          <p:nvPr>
            <p:ph idx="1"/>
          </p:nvPr>
        </p:nvSpPr>
        <p:spPr>
          <a:xfrm>
            <a:off x="628650" y="1280160"/>
            <a:ext cx="7886700" cy="4896803"/>
          </a:xfrm>
        </p:spPr>
        <p:txBody>
          <a:bodyPr>
            <a:normAutofit lnSpcReduction="10000"/>
          </a:bodyPr>
          <a:lstStyle/>
          <a:p>
            <a:pPr>
              <a:spcAft>
                <a:spcPts val="600"/>
              </a:spcAft>
            </a:pPr>
            <a:r>
              <a:rPr lang="en-US" sz="2400" b="1" u="sng" dirty="0"/>
              <a:t>Non-Commercial Stakeholder Group (NCSG)</a:t>
            </a:r>
            <a:endParaRPr lang="en-US" sz="2400" b="0" dirty="0">
              <a:effectLst/>
            </a:endParaRPr>
          </a:p>
          <a:p>
            <a:pPr>
              <a:spcAft>
                <a:spcPts val="600"/>
              </a:spcAft>
            </a:pPr>
            <a:r>
              <a:rPr lang="en-US" sz="2400" dirty="0"/>
              <a:t>The NCSG is the home in the Generic Names Supporting Organization (GNSO) for civil society organizations, non-profit organizations, public interest groups, and individuals who are primarily concerned with the non-commercial, public interest aspects of </a:t>
            </a:r>
            <a:r>
              <a:rPr lang="en-US" sz="2400" b="1" dirty="0"/>
              <a:t>domain name policy. </a:t>
            </a:r>
          </a:p>
          <a:p>
            <a:pPr>
              <a:spcAft>
                <a:spcPts val="600"/>
              </a:spcAft>
            </a:pPr>
            <a:r>
              <a:rPr lang="en-US" sz="2400" dirty="0"/>
              <a:t>NCSG also represents non-commercial interests in other ICANN processes, for example structural and organizational reviews, cross-community working groups (CCWG) (NCUC and NPOC as well as unaffiliated members may also often participate in these activities).</a:t>
            </a:r>
          </a:p>
          <a:p>
            <a:endParaRPr lang="en-US" b="1" dirty="0"/>
          </a:p>
          <a:p>
            <a:pPr marL="0" indent="0">
              <a:buNone/>
            </a:pPr>
            <a:br>
              <a:rPr lang="en-US" dirty="0"/>
            </a:br>
            <a:endParaRPr lang="en-US" dirty="0"/>
          </a:p>
        </p:txBody>
      </p:sp>
      <p:sp>
        <p:nvSpPr>
          <p:cNvPr id="4" name="Date Placeholder 3">
            <a:extLst>
              <a:ext uri="{FF2B5EF4-FFF2-40B4-BE49-F238E27FC236}">
                <a16:creationId xmlns:a16="http://schemas.microsoft.com/office/drawing/2014/main" id="{040D6ABE-4977-9A4D-B474-B7585D64FC9B}"/>
              </a:ext>
            </a:extLst>
          </p:cNvPr>
          <p:cNvSpPr>
            <a:spLocks noGrp="1"/>
          </p:cNvSpPr>
          <p:nvPr>
            <p:ph type="dt" sz="half" idx="10"/>
          </p:nvPr>
        </p:nvSpPr>
        <p:spPr/>
        <p:txBody>
          <a:bodyPr/>
          <a:lstStyle/>
          <a:p>
            <a:fld id="{8CBE07D2-E64E-0E4C-9D6F-0449EF2DB8B0}" type="datetime1">
              <a:rPr lang="en-US" smtClean="0"/>
              <a:t>6/13/18</a:t>
            </a:fld>
            <a:endParaRPr lang="en-US"/>
          </a:p>
        </p:txBody>
      </p:sp>
      <p:sp>
        <p:nvSpPr>
          <p:cNvPr id="5" name="Footer Placeholder 4">
            <a:extLst>
              <a:ext uri="{FF2B5EF4-FFF2-40B4-BE49-F238E27FC236}">
                <a16:creationId xmlns:a16="http://schemas.microsoft.com/office/drawing/2014/main" id="{A870E222-00D1-1D44-88B5-FD45B1A3A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B479A-C30D-F847-8719-0CD636E85C1E}"/>
              </a:ext>
            </a:extLst>
          </p:cNvPr>
          <p:cNvSpPr>
            <a:spLocks noGrp="1"/>
          </p:cNvSpPr>
          <p:nvPr>
            <p:ph type="sldNum" sz="quarter" idx="12"/>
          </p:nvPr>
        </p:nvSpPr>
        <p:spPr/>
        <p:txBody>
          <a:bodyPr/>
          <a:lstStyle/>
          <a:p>
            <a:fld id="{CD6E4A00-080A-AD4C-B5F8-B785704CA307}" type="slidenum">
              <a:rPr lang="en-US" smtClean="0"/>
              <a:t>2</a:t>
            </a:fld>
            <a:endParaRPr lang="en-US"/>
          </a:p>
        </p:txBody>
      </p:sp>
    </p:spTree>
    <p:extLst>
      <p:ext uri="{BB962C8B-B14F-4D97-AF65-F5344CB8AC3E}">
        <p14:creationId xmlns:p14="http://schemas.microsoft.com/office/powerpoint/2010/main" val="269856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41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p:nvPr/>
        </p:nvSpPr>
        <p:spPr>
          <a:xfrm>
            <a:off x="6384321" y="2779353"/>
            <a:ext cx="1777546" cy="2851275"/>
          </a:xfrm>
          <a:prstGeom prst="ellipse">
            <a:avLst/>
          </a:prstGeom>
          <a:noFill/>
          <a:ln w="28575" cap="sq"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92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A83E-0BEB-964C-B88E-DB96861655CE}"/>
              </a:ext>
            </a:extLst>
          </p:cNvPr>
          <p:cNvSpPr>
            <a:spLocks noGrp="1"/>
          </p:cNvSpPr>
          <p:nvPr>
            <p:ph type="title"/>
          </p:nvPr>
        </p:nvSpPr>
        <p:spPr>
          <a:xfrm>
            <a:off x="628650" y="-26125"/>
            <a:ext cx="7886700" cy="737100"/>
          </a:xfrm>
        </p:spPr>
        <p:txBody>
          <a:bodyPr/>
          <a:lstStyle/>
          <a:p>
            <a:r>
              <a:rPr lang="en-US" b="1" dirty="0"/>
              <a:t>NCSG Constituencies </a:t>
            </a:r>
          </a:p>
        </p:txBody>
      </p:sp>
      <p:sp>
        <p:nvSpPr>
          <p:cNvPr id="3" name="Content Placeholder 2">
            <a:extLst>
              <a:ext uri="{FF2B5EF4-FFF2-40B4-BE49-F238E27FC236}">
                <a16:creationId xmlns:a16="http://schemas.microsoft.com/office/drawing/2014/main" id="{195A15FE-22B9-6E45-97B7-054400BC7B19}"/>
              </a:ext>
            </a:extLst>
          </p:cNvPr>
          <p:cNvSpPr>
            <a:spLocks noGrp="1"/>
          </p:cNvSpPr>
          <p:nvPr>
            <p:ph idx="1"/>
          </p:nvPr>
        </p:nvSpPr>
        <p:spPr>
          <a:xfrm>
            <a:off x="628650" y="1329238"/>
            <a:ext cx="7886700" cy="4862558"/>
          </a:xfrm>
        </p:spPr>
        <p:txBody>
          <a:bodyPr>
            <a:noAutofit/>
          </a:bodyPr>
          <a:lstStyle/>
          <a:p>
            <a:pPr marL="180975" indent="-180975" fontAlgn="base">
              <a:spcBef>
                <a:spcPts val="600"/>
              </a:spcBef>
            </a:pPr>
            <a:r>
              <a:rPr lang="en-US" sz="2400" b="1" dirty="0"/>
              <a:t>Noncommercial Users Constituency (NCUC)</a:t>
            </a:r>
          </a:p>
          <a:p>
            <a:pPr marL="180975" indent="-180975" fontAlgn="base">
              <a:spcBef>
                <a:spcPts val="400"/>
              </a:spcBef>
              <a:buNone/>
            </a:pPr>
            <a:endParaRPr lang="en-US" sz="2400" dirty="0"/>
          </a:p>
          <a:p>
            <a:pPr marL="180975" indent="-180975" fontAlgn="base">
              <a:spcBef>
                <a:spcPts val="600"/>
              </a:spcBef>
              <a:buNone/>
            </a:pPr>
            <a:r>
              <a:rPr lang="en-US" sz="2400" dirty="0"/>
              <a:t>	The NCUC advocates positions on domain name-related policies that protect and support non-commercial communication and activity on the Internet.</a:t>
            </a:r>
          </a:p>
          <a:p>
            <a:pPr marL="180975" indent="-180975" fontAlgn="base">
              <a:spcBef>
                <a:spcPts val="600"/>
              </a:spcBef>
              <a:buNone/>
            </a:pPr>
            <a:endParaRPr lang="en-US" sz="2400" b="0" dirty="0">
              <a:effectLst/>
            </a:endParaRPr>
          </a:p>
          <a:p>
            <a:pPr marL="180975" indent="-180975" fontAlgn="base">
              <a:spcBef>
                <a:spcPts val="600"/>
              </a:spcBef>
            </a:pPr>
            <a:r>
              <a:rPr lang="en-US" sz="2400" b="1" dirty="0"/>
              <a:t>Not-for-profit Operational Concerns Constituency (NPOC)</a:t>
            </a:r>
            <a:endParaRPr lang="en-US" sz="2400" dirty="0"/>
          </a:p>
          <a:p>
            <a:pPr marL="180975" indent="-180975">
              <a:spcBef>
                <a:spcPts val="400"/>
              </a:spcBef>
              <a:buNone/>
            </a:pPr>
            <a:br>
              <a:rPr lang="en-US" sz="2400" b="0" dirty="0">
                <a:effectLst/>
              </a:rPr>
            </a:br>
            <a:r>
              <a:rPr lang="en-US" sz="2400" dirty="0"/>
              <a:t>NPOC focuses on the impact of DNS policies on the operational readiness and implementation of non-commercial missions and objectives. </a:t>
            </a:r>
            <a:endParaRPr lang="en-US" sz="2400" b="0" dirty="0">
              <a:effectLst/>
            </a:endParaRPr>
          </a:p>
          <a:p>
            <a:pPr marL="0" indent="0">
              <a:buNone/>
            </a:pPr>
            <a:br>
              <a:rPr lang="en-US" sz="2400" dirty="0"/>
            </a:br>
            <a:br>
              <a:rPr lang="en-US" sz="2400" dirty="0"/>
            </a:br>
            <a:endParaRPr lang="en-US" sz="2400" dirty="0"/>
          </a:p>
        </p:txBody>
      </p:sp>
      <p:sp>
        <p:nvSpPr>
          <p:cNvPr id="4" name="Date Placeholder 3">
            <a:extLst>
              <a:ext uri="{FF2B5EF4-FFF2-40B4-BE49-F238E27FC236}">
                <a16:creationId xmlns:a16="http://schemas.microsoft.com/office/drawing/2014/main" id="{D1B24955-CC74-9442-AD05-9F2CD19E53DD}"/>
              </a:ext>
            </a:extLst>
          </p:cNvPr>
          <p:cNvSpPr>
            <a:spLocks noGrp="1"/>
          </p:cNvSpPr>
          <p:nvPr>
            <p:ph type="dt" sz="half" idx="10"/>
          </p:nvPr>
        </p:nvSpPr>
        <p:spPr/>
        <p:txBody>
          <a:bodyPr/>
          <a:lstStyle/>
          <a:p>
            <a:fld id="{3F5054B2-AED3-9A4D-9AF3-6C7514ADBEA5}" type="datetime1">
              <a:rPr lang="en-US" smtClean="0"/>
              <a:t>6/13/18</a:t>
            </a:fld>
            <a:endParaRPr lang="en-US"/>
          </a:p>
        </p:txBody>
      </p:sp>
      <p:sp>
        <p:nvSpPr>
          <p:cNvPr id="5" name="Footer Placeholder 4">
            <a:extLst>
              <a:ext uri="{FF2B5EF4-FFF2-40B4-BE49-F238E27FC236}">
                <a16:creationId xmlns:a16="http://schemas.microsoft.com/office/drawing/2014/main" id="{DC8AC625-0950-5C4F-8A34-4B96DFE0B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C1446-AD75-2B4D-836D-60D230FD600A}"/>
              </a:ext>
            </a:extLst>
          </p:cNvPr>
          <p:cNvSpPr>
            <a:spLocks noGrp="1"/>
          </p:cNvSpPr>
          <p:nvPr>
            <p:ph type="sldNum" sz="quarter" idx="12"/>
          </p:nvPr>
        </p:nvSpPr>
        <p:spPr/>
        <p:txBody>
          <a:bodyPr/>
          <a:lstStyle/>
          <a:p>
            <a:fld id="{CD6E4A00-080A-AD4C-B5F8-B785704CA307}" type="slidenum">
              <a:rPr lang="en-US" smtClean="0"/>
              <a:t>4</a:t>
            </a:fld>
            <a:endParaRPr lang="en-US"/>
          </a:p>
        </p:txBody>
      </p:sp>
    </p:spTree>
    <p:extLst>
      <p:ext uri="{BB962C8B-B14F-4D97-AF65-F5344CB8AC3E}">
        <p14:creationId xmlns:p14="http://schemas.microsoft.com/office/powerpoint/2010/main" val="127992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D8E1-1F6F-1444-B7D8-74EE273F82B0}"/>
              </a:ext>
            </a:extLst>
          </p:cNvPr>
          <p:cNvSpPr>
            <a:spLocks noGrp="1"/>
          </p:cNvSpPr>
          <p:nvPr>
            <p:ph type="title"/>
          </p:nvPr>
        </p:nvSpPr>
        <p:spPr>
          <a:xfrm>
            <a:off x="628650" y="-13063"/>
            <a:ext cx="7886700" cy="776290"/>
          </a:xfrm>
        </p:spPr>
        <p:txBody>
          <a:bodyPr/>
          <a:lstStyle/>
          <a:p>
            <a:r>
              <a:rPr lang="en-US" b="1" dirty="0"/>
              <a:t>What do we do at NCSG? NCSG values?</a:t>
            </a:r>
          </a:p>
        </p:txBody>
      </p:sp>
      <p:sp>
        <p:nvSpPr>
          <p:cNvPr id="3" name="Content Placeholder 2">
            <a:extLst>
              <a:ext uri="{FF2B5EF4-FFF2-40B4-BE49-F238E27FC236}">
                <a16:creationId xmlns:a16="http://schemas.microsoft.com/office/drawing/2014/main" id="{CBF125D5-3C6E-9341-BC25-649781308B67}"/>
              </a:ext>
            </a:extLst>
          </p:cNvPr>
          <p:cNvSpPr>
            <a:spLocks noGrp="1"/>
          </p:cNvSpPr>
          <p:nvPr>
            <p:ph idx="1"/>
          </p:nvPr>
        </p:nvSpPr>
        <p:spPr>
          <a:xfrm>
            <a:off x="628650" y="1005840"/>
            <a:ext cx="7886700" cy="5301753"/>
          </a:xfrm>
        </p:spPr>
        <p:txBody>
          <a:bodyPr>
            <a:normAutofit lnSpcReduction="10000"/>
          </a:bodyPr>
          <a:lstStyle/>
          <a:p>
            <a:pPr marL="0" indent="0">
              <a:buNone/>
            </a:pPr>
            <a:r>
              <a:rPr lang="en-US" sz="2400" b="1" dirty="0"/>
              <a:t>We protect freedom of speech in domain name policy by:</a:t>
            </a:r>
            <a:br>
              <a:rPr lang="en-US" sz="2400" dirty="0"/>
            </a:br>
            <a:endParaRPr lang="en-US" sz="2400" dirty="0"/>
          </a:p>
          <a:p>
            <a:pPr marL="141288" indent="-141288">
              <a:buNone/>
            </a:pPr>
            <a:r>
              <a:rPr lang="en-US" dirty="0"/>
              <a:t>- Preventing intellectual property interests and government overreach when it comes to generic domain names</a:t>
            </a:r>
          </a:p>
          <a:p>
            <a:pPr marL="141288" indent="-141288">
              <a:buNone/>
            </a:pPr>
            <a:r>
              <a:rPr lang="en-US" dirty="0"/>
              <a:t>- Preventing ICANN from becoming a content regulator (for example by requiring registries and registrars to take down content)</a:t>
            </a:r>
          </a:p>
          <a:p>
            <a:pPr marL="141288" indent="-141288">
              <a:buFontTx/>
              <a:buChar char="-"/>
            </a:pPr>
            <a:r>
              <a:rPr lang="en-US" dirty="0"/>
              <a:t>Keeping the definition of DNS abuse to a technical definition so ICANN does not become a content regulator (copyright lawyers argue copyright infringement is DNS abuse, which is false)</a:t>
            </a:r>
          </a:p>
          <a:p>
            <a:pPr marL="141288" indent="-141288">
              <a:buFontTx/>
              <a:buChar char="-"/>
            </a:pPr>
            <a:endParaRPr lang="en-US" dirty="0"/>
          </a:p>
          <a:p>
            <a:pPr marL="141288" indent="-141288"/>
            <a:r>
              <a:rPr lang="en-US" b="1" dirty="0"/>
              <a:t>Privacy</a:t>
            </a:r>
            <a:endParaRPr lang="en-US" dirty="0"/>
          </a:p>
          <a:p>
            <a:pPr marL="141288" indent="-141288">
              <a:buNone/>
            </a:pPr>
            <a:r>
              <a:rPr lang="en-US" dirty="0"/>
              <a:t>- Bringing privacy to WHOIS (we are on the side of privacy protection not open WHOIS)</a:t>
            </a:r>
          </a:p>
          <a:p>
            <a:pPr marL="141288" indent="-141288"/>
            <a:r>
              <a:rPr lang="en-US" b="1" dirty="0"/>
              <a:t>Global Access to Domain Names</a:t>
            </a:r>
          </a:p>
          <a:p>
            <a:pPr marL="141288" indent="-141288"/>
            <a:r>
              <a:rPr lang="en-US" b="1" dirty="0"/>
              <a:t>Human Rights protections in general</a:t>
            </a:r>
            <a:r>
              <a:rPr lang="en-US" dirty="0"/>
              <a:t> </a:t>
            </a:r>
          </a:p>
          <a:p>
            <a:endParaRPr lang="en-US" dirty="0"/>
          </a:p>
        </p:txBody>
      </p:sp>
      <p:sp>
        <p:nvSpPr>
          <p:cNvPr id="4" name="Date Placeholder 3">
            <a:extLst>
              <a:ext uri="{FF2B5EF4-FFF2-40B4-BE49-F238E27FC236}">
                <a16:creationId xmlns:a16="http://schemas.microsoft.com/office/drawing/2014/main" id="{DD74FD85-8EED-1E4E-B3A3-F2352C2AA647}"/>
              </a:ext>
            </a:extLst>
          </p:cNvPr>
          <p:cNvSpPr>
            <a:spLocks noGrp="1"/>
          </p:cNvSpPr>
          <p:nvPr>
            <p:ph type="dt" sz="half" idx="10"/>
          </p:nvPr>
        </p:nvSpPr>
        <p:spPr/>
        <p:txBody>
          <a:bodyPr/>
          <a:lstStyle/>
          <a:p>
            <a:fld id="{31E0B8CE-B658-3A43-B3E2-30974C429A73}" type="datetime1">
              <a:rPr lang="en-US" smtClean="0"/>
              <a:t>6/13/18</a:t>
            </a:fld>
            <a:endParaRPr lang="en-US"/>
          </a:p>
        </p:txBody>
      </p:sp>
      <p:sp>
        <p:nvSpPr>
          <p:cNvPr id="5" name="Footer Placeholder 4">
            <a:extLst>
              <a:ext uri="{FF2B5EF4-FFF2-40B4-BE49-F238E27FC236}">
                <a16:creationId xmlns:a16="http://schemas.microsoft.com/office/drawing/2014/main" id="{A948A122-6C5C-5A4A-BF7B-F0BC2155F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DB932-AECB-AE4D-9A31-341CED28F5B9}"/>
              </a:ext>
            </a:extLst>
          </p:cNvPr>
          <p:cNvSpPr>
            <a:spLocks noGrp="1"/>
          </p:cNvSpPr>
          <p:nvPr>
            <p:ph type="sldNum" sz="quarter" idx="12"/>
          </p:nvPr>
        </p:nvSpPr>
        <p:spPr/>
        <p:txBody>
          <a:bodyPr/>
          <a:lstStyle/>
          <a:p>
            <a:fld id="{CD6E4A00-080A-AD4C-B5F8-B785704CA307}" type="slidenum">
              <a:rPr lang="en-US" smtClean="0"/>
              <a:t>5</a:t>
            </a:fld>
            <a:endParaRPr lang="en-US"/>
          </a:p>
        </p:txBody>
      </p:sp>
    </p:spTree>
    <p:extLst>
      <p:ext uri="{BB962C8B-B14F-4D97-AF65-F5344CB8AC3E}">
        <p14:creationId xmlns:p14="http://schemas.microsoft.com/office/powerpoint/2010/main" val="214427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13C0-A8DE-8D4C-A848-F74A2F7825C5}"/>
              </a:ext>
            </a:extLst>
          </p:cNvPr>
          <p:cNvSpPr>
            <a:spLocks noGrp="1"/>
          </p:cNvSpPr>
          <p:nvPr>
            <p:ph type="title"/>
          </p:nvPr>
        </p:nvSpPr>
        <p:spPr>
          <a:xfrm>
            <a:off x="628650" y="-39823"/>
            <a:ext cx="7886700" cy="732154"/>
          </a:xfrm>
        </p:spPr>
        <p:txBody>
          <a:bodyPr/>
          <a:lstStyle/>
          <a:p>
            <a:r>
              <a:rPr lang="en-US" b="1" dirty="0"/>
              <a:t>What is outside NCSG's remit? </a:t>
            </a:r>
          </a:p>
        </p:txBody>
      </p:sp>
      <p:sp>
        <p:nvSpPr>
          <p:cNvPr id="3" name="Content Placeholder 2">
            <a:extLst>
              <a:ext uri="{FF2B5EF4-FFF2-40B4-BE49-F238E27FC236}">
                <a16:creationId xmlns:a16="http://schemas.microsoft.com/office/drawing/2014/main" id="{CE06E57D-F95D-DE4B-909E-BF79EFC43826}"/>
              </a:ext>
            </a:extLst>
          </p:cNvPr>
          <p:cNvSpPr>
            <a:spLocks noGrp="1"/>
          </p:cNvSpPr>
          <p:nvPr>
            <p:ph idx="1"/>
          </p:nvPr>
        </p:nvSpPr>
        <p:spPr>
          <a:xfrm>
            <a:off x="628650" y="898162"/>
            <a:ext cx="7886700" cy="4351338"/>
          </a:xfrm>
        </p:spPr>
        <p:txBody>
          <a:bodyPr>
            <a:normAutofit/>
          </a:bodyPr>
          <a:lstStyle/>
          <a:p>
            <a:r>
              <a:rPr lang="en-US" sz="2400" dirty="0"/>
              <a:t>Internet access </a:t>
            </a:r>
          </a:p>
          <a:p>
            <a:r>
              <a:rPr lang="en-US" sz="2400" dirty="0"/>
              <a:t>Development issues that are not related to Domain Name Policy </a:t>
            </a:r>
          </a:p>
          <a:p>
            <a:r>
              <a:rPr lang="en-US" sz="2400" dirty="0"/>
              <a:t>Internet governance issues that do not directly relate to domain name policy </a:t>
            </a:r>
          </a:p>
        </p:txBody>
      </p:sp>
      <p:sp>
        <p:nvSpPr>
          <p:cNvPr id="4" name="Date Placeholder 3">
            <a:extLst>
              <a:ext uri="{FF2B5EF4-FFF2-40B4-BE49-F238E27FC236}">
                <a16:creationId xmlns:a16="http://schemas.microsoft.com/office/drawing/2014/main" id="{D93A66E5-0881-FE45-A593-E864234B45FE}"/>
              </a:ext>
            </a:extLst>
          </p:cNvPr>
          <p:cNvSpPr>
            <a:spLocks noGrp="1"/>
          </p:cNvSpPr>
          <p:nvPr>
            <p:ph type="dt" sz="half" idx="10"/>
          </p:nvPr>
        </p:nvSpPr>
        <p:spPr/>
        <p:txBody>
          <a:bodyPr/>
          <a:lstStyle/>
          <a:p>
            <a:fld id="{1F65349A-C9CB-3E4A-9E93-3D62348F9BAE}" type="datetime1">
              <a:rPr lang="en-US" smtClean="0"/>
              <a:t>6/13/18</a:t>
            </a:fld>
            <a:endParaRPr lang="en-US"/>
          </a:p>
        </p:txBody>
      </p:sp>
      <p:sp>
        <p:nvSpPr>
          <p:cNvPr id="5" name="Footer Placeholder 4">
            <a:extLst>
              <a:ext uri="{FF2B5EF4-FFF2-40B4-BE49-F238E27FC236}">
                <a16:creationId xmlns:a16="http://schemas.microsoft.com/office/drawing/2014/main" id="{D020ACDC-E129-B54D-B163-EEFDEA0A7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581BC-5288-BE4E-A896-180C68819CF3}"/>
              </a:ext>
            </a:extLst>
          </p:cNvPr>
          <p:cNvSpPr>
            <a:spLocks noGrp="1"/>
          </p:cNvSpPr>
          <p:nvPr>
            <p:ph type="sldNum" sz="quarter" idx="12"/>
          </p:nvPr>
        </p:nvSpPr>
        <p:spPr/>
        <p:txBody>
          <a:bodyPr/>
          <a:lstStyle/>
          <a:p>
            <a:fld id="{CD6E4A00-080A-AD4C-B5F8-B785704CA307}" type="slidenum">
              <a:rPr lang="en-US" smtClean="0"/>
              <a:t>6</a:t>
            </a:fld>
            <a:endParaRPr lang="en-US"/>
          </a:p>
        </p:txBody>
      </p:sp>
    </p:spTree>
    <p:extLst>
      <p:ext uri="{BB962C8B-B14F-4D97-AF65-F5344CB8AC3E}">
        <p14:creationId xmlns:p14="http://schemas.microsoft.com/office/powerpoint/2010/main" val="47148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EDF8-B0DB-C544-9397-EB4CA962B723}"/>
              </a:ext>
            </a:extLst>
          </p:cNvPr>
          <p:cNvSpPr>
            <a:spLocks noGrp="1"/>
          </p:cNvSpPr>
          <p:nvPr>
            <p:ph type="title"/>
          </p:nvPr>
        </p:nvSpPr>
        <p:spPr>
          <a:xfrm>
            <a:off x="628650" y="78379"/>
            <a:ext cx="7886700" cy="580346"/>
          </a:xfrm>
        </p:spPr>
        <p:txBody>
          <a:bodyPr>
            <a:normAutofit/>
          </a:bodyPr>
          <a:lstStyle/>
          <a:p>
            <a:r>
              <a:rPr lang="en-US" sz="2800" b="1" dirty="0"/>
              <a:t>How we bring our values in ICANN policy processes? </a:t>
            </a:r>
          </a:p>
        </p:txBody>
      </p:sp>
      <p:sp>
        <p:nvSpPr>
          <p:cNvPr id="3" name="Content Placeholder 2">
            <a:extLst>
              <a:ext uri="{FF2B5EF4-FFF2-40B4-BE49-F238E27FC236}">
                <a16:creationId xmlns:a16="http://schemas.microsoft.com/office/drawing/2014/main" id="{50EA2437-19D0-2246-B12A-20F4027BEEA4}"/>
              </a:ext>
            </a:extLst>
          </p:cNvPr>
          <p:cNvSpPr>
            <a:spLocks noGrp="1"/>
          </p:cNvSpPr>
          <p:nvPr>
            <p:ph idx="1"/>
          </p:nvPr>
        </p:nvSpPr>
        <p:spPr>
          <a:xfrm>
            <a:off x="628650" y="1084217"/>
            <a:ext cx="7886700" cy="5092746"/>
          </a:xfrm>
        </p:spPr>
        <p:txBody>
          <a:bodyPr>
            <a:normAutofit lnSpcReduction="10000"/>
          </a:bodyPr>
          <a:lstStyle/>
          <a:p>
            <a:r>
              <a:rPr lang="en-US" sz="2400" dirty="0"/>
              <a:t>Elected 6 members of the GNSO council </a:t>
            </a:r>
          </a:p>
          <a:p>
            <a:pPr marL="542925" indent="-141288">
              <a:buNone/>
            </a:pPr>
            <a:r>
              <a:rPr lang="en-US" sz="2400" dirty="0"/>
              <a:t>- Through the GNSO Non-Contracted Parties House (NCPH) elect 1 Director to the ICANN Board</a:t>
            </a:r>
          </a:p>
          <a:p>
            <a:r>
              <a:rPr lang="en-US" sz="2400" dirty="0"/>
              <a:t>NCUC/NPOC members get involved in Policy Development Processes </a:t>
            </a:r>
          </a:p>
          <a:p>
            <a:r>
              <a:rPr lang="en-US" sz="2400" dirty="0"/>
              <a:t>Monitoring ICANN activities/statements</a:t>
            </a:r>
          </a:p>
          <a:p>
            <a:r>
              <a:rPr lang="en-US" sz="2400" dirty="0"/>
              <a:t>Writing public comments and statements </a:t>
            </a:r>
          </a:p>
          <a:p>
            <a:r>
              <a:rPr lang="en-US" sz="2400" dirty="0"/>
              <a:t>Informing people about our work, why they should join by organizing:</a:t>
            </a:r>
          </a:p>
          <a:p>
            <a:pPr marL="582613" indent="-220663">
              <a:buFontTx/>
              <a:buChar char="-"/>
            </a:pPr>
            <a:r>
              <a:rPr lang="en-US" sz="2400" dirty="0"/>
              <a:t>Outreach events during regular ICANN meetings</a:t>
            </a:r>
          </a:p>
          <a:p>
            <a:pPr marL="582613" indent="-220663">
              <a:buFontTx/>
              <a:buChar char="-"/>
            </a:pPr>
            <a:endParaRPr lang="en-US" sz="2400" dirty="0"/>
          </a:p>
          <a:p>
            <a:pPr marL="582613" indent="-220663">
              <a:buFontTx/>
              <a:buChar char="-"/>
            </a:pPr>
            <a:r>
              <a:rPr lang="en-US" sz="2400" dirty="0"/>
              <a:t>Outreach events at various Internet governance conferences</a:t>
            </a:r>
          </a:p>
        </p:txBody>
      </p:sp>
      <p:sp>
        <p:nvSpPr>
          <p:cNvPr id="4" name="Date Placeholder 3">
            <a:extLst>
              <a:ext uri="{FF2B5EF4-FFF2-40B4-BE49-F238E27FC236}">
                <a16:creationId xmlns:a16="http://schemas.microsoft.com/office/drawing/2014/main" id="{00C38B65-48C6-CA40-BFDD-EA4B5C8171A5}"/>
              </a:ext>
            </a:extLst>
          </p:cNvPr>
          <p:cNvSpPr>
            <a:spLocks noGrp="1"/>
          </p:cNvSpPr>
          <p:nvPr>
            <p:ph type="dt" sz="half" idx="10"/>
          </p:nvPr>
        </p:nvSpPr>
        <p:spPr/>
        <p:txBody>
          <a:bodyPr/>
          <a:lstStyle/>
          <a:p>
            <a:fld id="{9CEF5D72-E065-8A44-A977-AF80140928A9}" type="datetime1">
              <a:rPr lang="en-US" smtClean="0"/>
              <a:t>6/13/18</a:t>
            </a:fld>
            <a:endParaRPr lang="en-US"/>
          </a:p>
        </p:txBody>
      </p:sp>
      <p:sp>
        <p:nvSpPr>
          <p:cNvPr id="5" name="Footer Placeholder 4">
            <a:extLst>
              <a:ext uri="{FF2B5EF4-FFF2-40B4-BE49-F238E27FC236}">
                <a16:creationId xmlns:a16="http://schemas.microsoft.com/office/drawing/2014/main" id="{C3B97555-51C1-8F44-B18E-B7F53E2BB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F9CA2-EEAC-E34D-B7D3-475C5329A36D}"/>
              </a:ext>
            </a:extLst>
          </p:cNvPr>
          <p:cNvSpPr>
            <a:spLocks noGrp="1"/>
          </p:cNvSpPr>
          <p:nvPr>
            <p:ph type="sldNum" sz="quarter" idx="12"/>
          </p:nvPr>
        </p:nvSpPr>
        <p:spPr/>
        <p:txBody>
          <a:bodyPr/>
          <a:lstStyle/>
          <a:p>
            <a:fld id="{CD6E4A00-080A-AD4C-B5F8-B785704CA307}" type="slidenum">
              <a:rPr lang="en-US" smtClean="0"/>
              <a:t>7</a:t>
            </a:fld>
            <a:endParaRPr lang="en-US"/>
          </a:p>
        </p:txBody>
      </p:sp>
    </p:spTree>
    <p:extLst>
      <p:ext uri="{BB962C8B-B14F-4D97-AF65-F5344CB8AC3E}">
        <p14:creationId xmlns:p14="http://schemas.microsoft.com/office/powerpoint/2010/main" val="303061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C03D-3115-904F-9EC1-40F71060F12E}"/>
              </a:ext>
            </a:extLst>
          </p:cNvPr>
          <p:cNvSpPr>
            <a:spLocks noGrp="1"/>
          </p:cNvSpPr>
          <p:nvPr>
            <p:ph type="title"/>
          </p:nvPr>
        </p:nvSpPr>
        <p:spPr>
          <a:xfrm>
            <a:off x="628650" y="91438"/>
            <a:ext cx="7886700" cy="580346"/>
          </a:xfrm>
        </p:spPr>
        <p:txBody>
          <a:bodyPr/>
          <a:lstStyle/>
          <a:p>
            <a:r>
              <a:rPr lang="en-US" b="1" dirty="0"/>
              <a:t>Policy and Other Groups, Key Words </a:t>
            </a:r>
          </a:p>
        </p:txBody>
      </p:sp>
      <p:sp>
        <p:nvSpPr>
          <p:cNvPr id="3" name="Content Placeholder 2">
            <a:extLst>
              <a:ext uri="{FF2B5EF4-FFF2-40B4-BE49-F238E27FC236}">
                <a16:creationId xmlns:a16="http://schemas.microsoft.com/office/drawing/2014/main" id="{5FA92C5B-87C1-4F49-97AA-612411BADAF3}"/>
              </a:ext>
            </a:extLst>
          </p:cNvPr>
          <p:cNvSpPr>
            <a:spLocks noGrp="1"/>
          </p:cNvSpPr>
          <p:nvPr>
            <p:ph idx="1"/>
          </p:nvPr>
        </p:nvSpPr>
        <p:spPr>
          <a:xfrm>
            <a:off x="628650" y="995093"/>
            <a:ext cx="7886700" cy="5079138"/>
          </a:xfrm>
        </p:spPr>
        <p:txBody>
          <a:bodyPr>
            <a:normAutofit/>
          </a:bodyPr>
          <a:lstStyle/>
          <a:p>
            <a:r>
              <a:rPr lang="en-US" dirty="0"/>
              <a:t>ICANN meetings can be confusing so use these tips to find your way:</a:t>
            </a:r>
          </a:p>
          <a:p>
            <a:r>
              <a:rPr lang="en-US" dirty="0"/>
              <a:t>Look for GNSO Council meetings (we belong to GNSO, we can observe their work and discussions).</a:t>
            </a:r>
          </a:p>
          <a:p>
            <a:r>
              <a:rPr lang="en-US" dirty="0"/>
              <a:t>Look for the acronym “PDP” if you want to attend policy development sessions. PDPs are created by the GNSO, open to everyone but the final policy outcome will need to be voted on by GNSO council members. </a:t>
            </a:r>
          </a:p>
          <a:p>
            <a:r>
              <a:rPr lang="en-US" dirty="0"/>
              <a:t>Look for the acronym “CCWG” if you want to attend sessions that discuss issues that are not PDP issues but issues that all the groups at ICANN have chartered to work on, for example accountability of ICANN or ICANN in Internet Governance. </a:t>
            </a:r>
          </a:p>
          <a:p>
            <a:r>
              <a:rPr lang="en-US" dirty="0"/>
              <a:t>Cross Community session or “CC” are more of a debate and conversation sessions. Policy decisions will not be taken there. They are normally based on topics of CCWGs or PDPs.</a:t>
            </a:r>
          </a:p>
          <a:p>
            <a:endParaRPr lang="en-US" dirty="0"/>
          </a:p>
        </p:txBody>
      </p:sp>
      <p:sp>
        <p:nvSpPr>
          <p:cNvPr id="4" name="Date Placeholder 3">
            <a:extLst>
              <a:ext uri="{FF2B5EF4-FFF2-40B4-BE49-F238E27FC236}">
                <a16:creationId xmlns:a16="http://schemas.microsoft.com/office/drawing/2014/main" id="{8A6C99CB-7B01-FE49-83AF-B2F219DEEF3D}"/>
              </a:ext>
            </a:extLst>
          </p:cNvPr>
          <p:cNvSpPr>
            <a:spLocks noGrp="1"/>
          </p:cNvSpPr>
          <p:nvPr>
            <p:ph type="dt" sz="half" idx="10"/>
          </p:nvPr>
        </p:nvSpPr>
        <p:spPr/>
        <p:txBody>
          <a:bodyPr/>
          <a:lstStyle/>
          <a:p>
            <a:fld id="{4FAE4B01-F3FB-6840-BAFE-58A77D879B7C}" type="datetime1">
              <a:rPr lang="en-US" smtClean="0"/>
              <a:t>6/13/18</a:t>
            </a:fld>
            <a:endParaRPr lang="en-US"/>
          </a:p>
        </p:txBody>
      </p:sp>
      <p:sp>
        <p:nvSpPr>
          <p:cNvPr id="5" name="Footer Placeholder 4">
            <a:extLst>
              <a:ext uri="{FF2B5EF4-FFF2-40B4-BE49-F238E27FC236}">
                <a16:creationId xmlns:a16="http://schemas.microsoft.com/office/drawing/2014/main" id="{D87838F2-AABF-C849-A3DB-7DB8846C4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F6060-6621-4647-A6BC-17FA2AC3D335}"/>
              </a:ext>
            </a:extLst>
          </p:cNvPr>
          <p:cNvSpPr>
            <a:spLocks noGrp="1"/>
          </p:cNvSpPr>
          <p:nvPr>
            <p:ph type="sldNum" sz="quarter" idx="12"/>
          </p:nvPr>
        </p:nvSpPr>
        <p:spPr/>
        <p:txBody>
          <a:bodyPr/>
          <a:lstStyle/>
          <a:p>
            <a:fld id="{CD6E4A00-080A-AD4C-B5F8-B785704CA307}" type="slidenum">
              <a:rPr lang="en-US" smtClean="0"/>
              <a:t>8</a:t>
            </a:fld>
            <a:endParaRPr lang="en-US"/>
          </a:p>
        </p:txBody>
      </p:sp>
    </p:spTree>
    <p:extLst>
      <p:ext uri="{BB962C8B-B14F-4D97-AF65-F5344CB8AC3E}">
        <p14:creationId xmlns:p14="http://schemas.microsoft.com/office/powerpoint/2010/main" val="169824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EDF8-B0DB-C544-9397-EB4CA962B723}"/>
              </a:ext>
            </a:extLst>
          </p:cNvPr>
          <p:cNvSpPr>
            <a:spLocks noGrp="1"/>
          </p:cNvSpPr>
          <p:nvPr>
            <p:ph type="title"/>
          </p:nvPr>
        </p:nvSpPr>
        <p:spPr>
          <a:xfrm>
            <a:off x="628650" y="91438"/>
            <a:ext cx="7886700" cy="528095"/>
          </a:xfrm>
        </p:spPr>
        <p:txBody>
          <a:bodyPr>
            <a:normAutofit fontScale="90000"/>
          </a:bodyPr>
          <a:lstStyle/>
          <a:p>
            <a:r>
              <a:rPr lang="en-US" b="1" dirty="0"/>
              <a:t>What are we going to do at ICANN 62?</a:t>
            </a:r>
          </a:p>
        </p:txBody>
      </p:sp>
      <p:sp>
        <p:nvSpPr>
          <p:cNvPr id="3" name="Content Placeholder 2">
            <a:extLst>
              <a:ext uri="{FF2B5EF4-FFF2-40B4-BE49-F238E27FC236}">
                <a16:creationId xmlns:a16="http://schemas.microsoft.com/office/drawing/2014/main" id="{50EA2437-19D0-2246-B12A-20F4027BEEA4}"/>
              </a:ext>
            </a:extLst>
          </p:cNvPr>
          <p:cNvSpPr>
            <a:spLocks noGrp="1"/>
          </p:cNvSpPr>
          <p:nvPr>
            <p:ph idx="1"/>
          </p:nvPr>
        </p:nvSpPr>
        <p:spPr>
          <a:xfrm>
            <a:off x="628650" y="1084220"/>
            <a:ext cx="7886700" cy="4924697"/>
          </a:xfrm>
        </p:spPr>
        <p:txBody>
          <a:bodyPr/>
          <a:lstStyle/>
          <a:p>
            <a:pPr marL="0" indent="0">
              <a:buNone/>
            </a:pPr>
            <a:r>
              <a:rPr lang="en-US" dirty="0"/>
              <a:t>ICANN 62 is important to NCSG because:</a:t>
            </a:r>
          </a:p>
          <a:p>
            <a:pPr marL="0" indent="0">
              <a:buNone/>
            </a:pPr>
            <a:r>
              <a:rPr lang="en-US" dirty="0"/>
              <a:t>1. GDPR and WHOIS: Many important discussions will take place about access to domain name registrants personal data. We want to keep this access limited and in compliance with data protection laws. </a:t>
            </a:r>
          </a:p>
          <a:p>
            <a:pPr marL="0" indent="0">
              <a:buNone/>
            </a:pPr>
            <a:r>
              <a:rPr lang="en-US" dirty="0"/>
              <a:t>2. Discussions about geographic top level domain names and who can apply to register them and under what conditions? (Should governments be able to claim all geographic names, even the ones that also have a generic meaning?)</a:t>
            </a:r>
          </a:p>
          <a:p>
            <a:pPr marL="0" indent="0">
              <a:buNone/>
            </a:pPr>
            <a:r>
              <a:rPr lang="en-US" dirty="0"/>
              <a:t>3. We will have discussions regarding convening an </a:t>
            </a:r>
            <a:r>
              <a:rPr lang="en-US" b="1" dirty="0"/>
              <a:t>Expedited Policy Development Process (EPDP)</a:t>
            </a:r>
            <a:r>
              <a:rPr lang="en-US" dirty="0"/>
              <a:t> which will make policies that relate to domain name registrants personal data. </a:t>
            </a:r>
          </a:p>
          <a:p>
            <a:pPr marL="0" indent="0">
              <a:buNone/>
            </a:pPr>
            <a:endParaRPr lang="en-US" dirty="0"/>
          </a:p>
          <a:p>
            <a:pPr marL="0" indent="0">
              <a:buNone/>
            </a:pPr>
            <a:r>
              <a:rPr lang="en-US" dirty="0"/>
              <a:t>WHOIS and compliance with data protection laws are important, try to attend as many sessions as you can about this topic. </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00C38B65-48C6-CA40-BFDD-EA4B5C8171A5}"/>
              </a:ext>
            </a:extLst>
          </p:cNvPr>
          <p:cNvSpPr>
            <a:spLocks noGrp="1"/>
          </p:cNvSpPr>
          <p:nvPr>
            <p:ph type="dt" sz="half" idx="10"/>
          </p:nvPr>
        </p:nvSpPr>
        <p:spPr/>
        <p:txBody>
          <a:bodyPr/>
          <a:lstStyle/>
          <a:p>
            <a:fld id="{9CEF5D72-E065-8A44-A977-AF80140928A9}" type="datetime1">
              <a:rPr lang="en-US" smtClean="0"/>
              <a:t>6/13/18</a:t>
            </a:fld>
            <a:endParaRPr lang="en-US"/>
          </a:p>
        </p:txBody>
      </p:sp>
      <p:sp>
        <p:nvSpPr>
          <p:cNvPr id="5" name="Footer Placeholder 4">
            <a:extLst>
              <a:ext uri="{FF2B5EF4-FFF2-40B4-BE49-F238E27FC236}">
                <a16:creationId xmlns:a16="http://schemas.microsoft.com/office/drawing/2014/main" id="{C3B97555-51C1-8F44-B18E-B7F53E2BB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F9CA2-EEAC-E34D-B7D3-475C5329A36D}"/>
              </a:ext>
            </a:extLst>
          </p:cNvPr>
          <p:cNvSpPr>
            <a:spLocks noGrp="1"/>
          </p:cNvSpPr>
          <p:nvPr>
            <p:ph type="sldNum" sz="quarter" idx="12"/>
          </p:nvPr>
        </p:nvSpPr>
        <p:spPr/>
        <p:txBody>
          <a:bodyPr/>
          <a:lstStyle/>
          <a:p>
            <a:fld id="{CD6E4A00-080A-AD4C-B5F8-B785704CA307}" type="slidenum">
              <a:rPr lang="en-US" smtClean="0"/>
              <a:t>9</a:t>
            </a:fld>
            <a:endParaRPr lang="en-US"/>
          </a:p>
        </p:txBody>
      </p:sp>
    </p:spTree>
    <p:extLst>
      <p:ext uri="{BB962C8B-B14F-4D97-AF65-F5344CB8AC3E}">
        <p14:creationId xmlns:p14="http://schemas.microsoft.com/office/powerpoint/2010/main" val="147620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3786</TotalTime>
  <Words>1424</Words>
  <Application>Microsoft Macintosh PowerPoint</Application>
  <PresentationFormat>On-screen Show (4:3)</PresentationFormat>
  <Paragraphs>138</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Calibri Light</vt:lpstr>
      <vt:lpstr>Segoe UI</vt:lpstr>
      <vt:lpstr>Wingdings</vt:lpstr>
      <vt:lpstr>Office Theme</vt:lpstr>
      <vt:lpstr>Non-Commercial Stakeholders Group</vt:lpstr>
      <vt:lpstr>The Non-Commercial Stakeholder(s) Group</vt:lpstr>
      <vt:lpstr>PowerPoint Presentation</vt:lpstr>
      <vt:lpstr>NCSG Constituencies </vt:lpstr>
      <vt:lpstr>What do we do at NCSG? NCSG values?</vt:lpstr>
      <vt:lpstr>What is outside NCSG's remit? </vt:lpstr>
      <vt:lpstr>How we bring our values in ICANN policy processes? </vt:lpstr>
      <vt:lpstr>Policy and Other Groups, Key Words </vt:lpstr>
      <vt:lpstr>What are we going to do at ICANN 62?</vt:lpstr>
      <vt:lpstr>Our Outreach and Capacity Building Efforts</vt:lpstr>
      <vt:lpstr>NCSG special meetings: Board members &amp; contracted parties </vt:lpstr>
      <vt:lpstr>GNSO: NCSG - Policy Committee at ICANN62</vt:lpstr>
      <vt:lpstr>Other community meetings to attend</vt:lpstr>
      <vt:lpstr>NPOC and NCUC meetings </vt:lpstr>
      <vt:lpstr>GAC and GNSO </vt:lpstr>
      <vt:lpstr>Important Cross Community Sessions</vt:lpstr>
      <vt:lpstr>NCSG Strategic Outlook /Trends</vt:lpstr>
      <vt:lpstr>Attend GNSO Webinar on Monday 18 June </vt:lpstr>
    </vt:vector>
  </TitlesOfParts>
  <Manager/>
  <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NCSG - 2017 In Review</dc:title>
  <dc:subject/>
  <dc:creator>Ayden Férdeline</dc:creator>
  <cp:keywords/>
  <dc:description/>
  <cp:lastModifiedBy>Authors</cp:lastModifiedBy>
  <cp:revision>107</cp:revision>
  <cp:lastPrinted>2017-01-26T19:29:02Z</cp:lastPrinted>
  <dcterms:created xsi:type="dcterms:W3CDTF">2018-01-19T13:20:12Z</dcterms:created>
  <dcterms:modified xsi:type="dcterms:W3CDTF">2018-06-13T19:47:18Z</dcterms:modified>
  <cp:category/>
</cp:coreProperties>
</file>