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handoutMasterIdLst>
    <p:handoutMasterId r:id="rId18"/>
  </p:handoutMasterIdLst>
  <p:sldIdLst>
    <p:sldId id="481" r:id="rId2"/>
    <p:sldId id="482" r:id="rId3"/>
    <p:sldId id="401" r:id="rId4"/>
    <p:sldId id="479" r:id="rId5"/>
    <p:sldId id="483" r:id="rId6"/>
    <p:sldId id="486" r:id="rId7"/>
    <p:sldId id="489" r:id="rId8"/>
    <p:sldId id="490" r:id="rId9"/>
    <p:sldId id="402" r:id="rId10"/>
    <p:sldId id="475" r:id="rId11"/>
    <p:sldId id="488" r:id="rId12"/>
    <p:sldId id="487" r:id="rId13"/>
    <p:sldId id="485" r:id="rId14"/>
    <p:sldId id="480" r:id="rId15"/>
    <p:sldId id="478" r:id="rId16"/>
  </p:sldIdLst>
  <p:sldSz cx="9906000" cy="6858000" type="A4"/>
  <p:notesSz cx="7010400" cy="9296400"/>
  <p:defaultTextStyle>
    <a:defPPr>
      <a:defRPr lang="en-US"/>
    </a:defPPr>
    <a:lvl1pPr marL="0" algn="l" defTabSz="478505" rtl="0" eaLnBrk="1" latinLnBrk="0" hangingPunct="1">
      <a:defRPr sz="1900" kern="1200">
        <a:solidFill>
          <a:schemeClr val="tx1"/>
        </a:solidFill>
        <a:latin typeface="+mn-lt"/>
        <a:ea typeface="+mn-ea"/>
        <a:cs typeface="+mn-cs"/>
      </a:defRPr>
    </a:lvl1pPr>
    <a:lvl2pPr marL="478505" algn="l" defTabSz="478505" rtl="0" eaLnBrk="1" latinLnBrk="0" hangingPunct="1">
      <a:defRPr sz="1900" kern="1200">
        <a:solidFill>
          <a:schemeClr val="tx1"/>
        </a:solidFill>
        <a:latin typeface="+mn-lt"/>
        <a:ea typeface="+mn-ea"/>
        <a:cs typeface="+mn-cs"/>
      </a:defRPr>
    </a:lvl2pPr>
    <a:lvl3pPr marL="957009" algn="l" defTabSz="478505" rtl="0" eaLnBrk="1" latinLnBrk="0" hangingPunct="1">
      <a:defRPr sz="1900" kern="1200">
        <a:solidFill>
          <a:schemeClr val="tx1"/>
        </a:solidFill>
        <a:latin typeface="+mn-lt"/>
        <a:ea typeface="+mn-ea"/>
        <a:cs typeface="+mn-cs"/>
      </a:defRPr>
    </a:lvl3pPr>
    <a:lvl4pPr marL="1435514" algn="l" defTabSz="478505" rtl="0" eaLnBrk="1" latinLnBrk="0" hangingPunct="1">
      <a:defRPr sz="1900" kern="1200">
        <a:solidFill>
          <a:schemeClr val="tx1"/>
        </a:solidFill>
        <a:latin typeface="+mn-lt"/>
        <a:ea typeface="+mn-ea"/>
        <a:cs typeface="+mn-cs"/>
      </a:defRPr>
    </a:lvl4pPr>
    <a:lvl5pPr marL="1914019" algn="l" defTabSz="478505" rtl="0" eaLnBrk="1" latinLnBrk="0" hangingPunct="1">
      <a:defRPr sz="1900" kern="1200">
        <a:solidFill>
          <a:schemeClr val="tx1"/>
        </a:solidFill>
        <a:latin typeface="+mn-lt"/>
        <a:ea typeface="+mn-ea"/>
        <a:cs typeface="+mn-cs"/>
      </a:defRPr>
    </a:lvl5pPr>
    <a:lvl6pPr marL="2392527" algn="l" defTabSz="478505" rtl="0" eaLnBrk="1" latinLnBrk="0" hangingPunct="1">
      <a:defRPr sz="1900" kern="1200">
        <a:solidFill>
          <a:schemeClr val="tx1"/>
        </a:solidFill>
        <a:latin typeface="+mn-lt"/>
        <a:ea typeface="+mn-ea"/>
        <a:cs typeface="+mn-cs"/>
      </a:defRPr>
    </a:lvl6pPr>
    <a:lvl7pPr marL="2871035" algn="l" defTabSz="478505" rtl="0" eaLnBrk="1" latinLnBrk="0" hangingPunct="1">
      <a:defRPr sz="1900" kern="1200">
        <a:solidFill>
          <a:schemeClr val="tx1"/>
        </a:solidFill>
        <a:latin typeface="+mn-lt"/>
        <a:ea typeface="+mn-ea"/>
        <a:cs typeface="+mn-cs"/>
      </a:defRPr>
    </a:lvl7pPr>
    <a:lvl8pPr marL="3349540" algn="l" defTabSz="478505" rtl="0" eaLnBrk="1" latinLnBrk="0" hangingPunct="1">
      <a:defRPr sz="1900" kern="1200">
        <a:solidFill>
          <a:schemeClr val="tx1"/>
        </a:solidFill>
        <a:latin typeface="+mn-lt"/>
        <a:ea typeface="+mn-ea"/>
        <a:cs typeface="+mn-cs"/>
      </a:defRPr>
    </a:lvl8pPr>
    <a:lvl9pPr marL="3828046" algn="l" defTabSz="478505"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22">
          <p15:clr>
            <a:srgbClr val="A4A3A4"/>
          </p15:clr>
        </p15:guide>
        <p15:guide id="2" pos="2880">
          <p15:clr>
            <a:srgbClr val="A4A3A4"/>
          </p15:clr>
        </p15:guide>
        <p15:guide id="3" orient="horz" pos="1991">
          <p15:clr>
            <a:srgbClr val="A4A3A4"/>
          </p15:clr>
        </p15:guide>
        <p15:guide id="4" pos="4032">
          <p15:clr>
            <a:srgbClr val="A4A3A4"/>
          </p15:clr>
        </p15:guide>
        <p15:guide id="5" orient="horz" pos="1016">
          <p15:clr>
            <a:srgbClr val="A4A3A4"/>
          </p15:clr>
        </p15:guide>
        <p15:guide id="6" pos="2230">
          <p15:clr>
            <a:srgbClr val="A4A3A4"/>
          </p15:clr>
        </p15:guide>
        <p15:guide id="7" pos="312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Jacques Sahel" initials="JS"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E5F3"/>
    <a:srgbClr val="F1FFFD"/>
    <a:srgbClr val="FEFDFD"/>
    <a:srgbClr val="0E4B91"/>
    <a:srgbClr val="18548A"/>
    <a:srgbClr val="15538C"/>
    <a:srgbClr val="0B2F49"/>
    <a:srgbClr val="092F4B"/>
    <a:srgbClr val="A1472D"/>
    <a:srgbClr val="A347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157" autoAdjust="0"/>
    <p:restoredTop sz="86533" autoAdjust="0"/>
  </p:normalViewPr>
  <p:slideViewPr>
    <p:cSldViewPr snapToGrid="0" snapToObjects="1">
      <p:cViewPr>
        <p:scale>
          <a:sx n="100" d="100"/>
          <a:sy n="100" d="100"/>
        </p:scale>
        <p:origin x="1744" y="344"/>
      </p:cViewPr>
      <p:guideLst>
        <p:guide orient="horz" pos="1422"/>
        <p:guide pos="2880"/>
        <p:guide orient="horz" pos="1991"/>
        <p:guide pos="4032"/>
        <p:guide orient="horz" pos="1016"/>
        <p:guide pos="2230"/>
        <p:guide pos="312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p:scale>
          <a:sx n="150" d="100"/>
          <a:sy n="150" d="100"/>
        </p:scale>
        <p:origin x="-1064" y="476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68F13CC-A6A6-524A-A0F8-DAB9B298E3B6}" type="datetimeFigureOut">
              <a:rPr lang="en-US" smtClean="0"/>
              <a:t>2/24/17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7CED518-EFD6-E34B-989E-6B6564A75595}" type="slidenum">
              <a:rPr lang="en-US" smtClean="0"/>
              <a:t>‹#›</a:t>
            </a:fld>
            <a:endParaRPr lang="en-US"/>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2A614CD-FA73-DF49-AA13-A5EF746D725A}" type="datetimeFigureOut">
              <a:rPr lang="en-US" smtClean="0"/>
              <a:t>2/24/17</a:t>
            </a:fld>
            <a:endParaRPr lang="en-US"/>
          </a:p>
        </p:txBody>
      </p:sp>
      <p:sp>
        <p:nvSpPr>
          <p:cNvPr id="4" name="Slide Image Placeholder 3"/>
          <p:cNvSpPr>
            <a:spLocks noGrp="1" noRot="1" noChangeAspect="1"/>
          </p:cNvSpPr>
          <p:nvPr>
            <p:ph type="sldImg" idx="2"/>
          </p:nvPr>
        </p:nvSpPr>
        <p:spPr>
          <a:xfrm>
            <a:off x="987425" y="696913"/>
            <a:ext cx="503555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E002FF9-4628-B146-9948-95257A430692}" type="slidenum">
              <a:rPr lang="en-US" smtClean="0"/>
              <a:t>‹#›</a:t>
            </a:fld>
            <a:endParaRPr lang="en-US"/>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78505" rtl="0" eaLnBrk="1" latinLnBrk="0" hangingPunct="1">
      <a:defRPr sz="1300" kern="1200">
        <a:solidFill>
          <a:schemeClr val="tx1"/>
        </a:solidFill>
        <a:latin typeface="+mn-lt"/>
        <a:ea typeface="+mn-ea"/>
        <a:cs typeface="+mn-cs"/>
      </a:defRPr>
    </a:lvl1pPr>
    <a:lvl2pPr marL="478505" algn="l" defTabSz="478505" rtl="0" eaLnBrk="1" latinLnBrk="0" hangingPunct="1">
      <a:defRPr sz="1300" kern="1200">
        <a:solidFill>
          <a:schemeClr val="tx1"/>
        </a:solidFill>
        <a:latin typeface="+mn-lt"/>
        <a:ea typeface="+mn-ea"/>
        <a:cs typeface="+mn-cs"/>
      </a:defRPr>
    </a:lvl2pPr>
    <a:lvl3pPr marL="957009" algn="l" defTabSz="478505" rtl="0" eaLnBrk="1" latinLnBrk="0" hangingPunct="1">
      <a:defRPr sz="1300" kern="1200">
        <a:solidFill>
          <a:schemeClr val="tx1"/>
        </a:solidFill>
        <a:latin typeface="+mn-lt"/>
        <a:ea typeface="+mn-ea"/>
        <a:cs typeface="+mn-cs"/>
      </a:defRPr>
    </a:lvl3pPr>
    <a:lvl4pPr marL="1435514" algn="l" defTabSz="478505" rtl="0" eaLnBrk="1" latinLnBrk="0" hangingPunct="1">
      <a:defRPr sz="1300" kern="1200">
        <a:solidFill>
          <a:schemeClr val="tx1"/>
        </a:solidFill>
        <a:latin typeface="+mn-lt"/>
        <a:ea typeface="+mn-ea"/>
        <a:cs typeface="+mn-cs"/>
      </a:defRPr>
    </a:lvl4pPr>
    <a:lvl5pPr marL="1914019" algn="l" defTabSz="478505" rtl="0" eaLnBrk="1" latinLnBrk="0" hangingPunct="1">
      <a:defRPr sz="1300" kern="1200">
        <a:solidFill>
          <a:schemeClr val="tx1"/>
        </a:solidFill>
        <a:latin typeface="+mn-lt"/>
        <a:ea typeface="+mn-ea"/>
        <a:cs typeface="+mn-cs"/>
      </a:defRPr>
    </a:lvl5pPr>
    <a:lvl6pPr marL="2392527" algn="l" defTabSz="478505" rtl="0" eaLnBrk="1" latinLnBrk="0" hangingPunct="1">
      <a:defRPr sz="1300" kern="1200">
        <a:solidFill>
          <a:schemeClr val="tx1"/>
        </a:solidFill>
        <a:latin typeface="+mn-lt"/>
        <a:ea typeface="+mn-ea"/>
        <a:cs typeface="+mn-cs"/>
      </a:defRPr>
    </a:lvl6pPr>
    <a:lvl7pPr marL="2871035" algn="l" defTabSz="478505" rtl="0" eaLnBrk="1" latinLnBrk="0" hangingPunct="1">
      <a:defRPr sz="1300" kern="1200">
        <a:solidFill>
          <a:schemeClr val="tx1"/>
        </a:solidFill>
        <a:latin typeface="+mn-lt"/>
        <a:ea typeface="+mn-ea"/>
        <a:cs typeface="+mn-cs"/>
      </a:defRPr>
    </a:lvl7pPr>
    <a:lvl8pPr marL="3349540" algn="l" defTabSz="478505" rtl="0" eaLnBrk="1" latinLnBrk="0" hangingPunct="1">
      <a:defRPr sz="1300" kern="1200">
        <a:solidFill>
          <a:schemeClr val="tx1"/>
        </a:solidFill>
        <a:latin typeface="+mn-lt"/>
        <a:ea typeface="+mn-ea"/>
        <a:cs typeface="+mn-cs"/>
      </a:defRPr>
    </a:lvl8pPr>
    <a:lvl9pPr marL="3828046" algn="l" defTabSz="47850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696913"/>
            <a:ext cx="5035550" cy="3486150"/>
          </a:xfrm>
        </p:spPr>
      </p:sp>
      <p:sp>
        <p:nvSpPr>
          <p:cNvPr id="3" name="Notes Placeholder 2"/>
          <p:cNvSpPr>
            <a:spLocks noGrp="1"/>
          </p:cNvSpPr>
          <p:nvPr>
            <p:ph type="body" idx="1"/>
          </p:nvPr>
        </p:nvSpPr>
        <p:spPr>
          <a:xfrm>
            <a:off x="1181100" y="4415790"/>
            <a:ext cx="4648200" cy="4183380"/>
          </a:xfrm>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a:t>
            </a:fld>
            <a:endParaRPr lang="en-US"/>
          </a:p>
        </p:txBody>
      </p:sp>
    </p:spTree>
    <p:extLst>
      <p:ext uri="{BB962C8B-B14F-4D97-AF65-F5344CB8AC3E}">
        <p14:creationId xmlns:p14="http://schemas.microsoft.com/office/powerpoint/2010/main" val="629522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696913"/>
            <a:ext cx="5035550" cy="3486150"/>
          </a:xfrm>
        </p:spPr>
      </p:sp>
      <p:sp>
        <p:nvSpPr>
          <p:cNvPr id="3" name="Notes Placeholder 2"/>
          <p:cNvSpPr>
            <a:spLocks noGrp="1"/>
          </p:cNvSpPr>
          <p:nvPr>
            <p:ph type="body" idx="1"/>
          </p:nvPr>
        </p:nvSpPr>
        <p:spPr>
          <a:xfrm>
            <a:off x="1181100" y="4583710"/>
            <a:ext cx="4648200" cy="4015459"/>
          </a:xfrm>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9</a:t>
            </a:fld>
            <a:endParaRPr lang="en-US"/>
          </a:p>
        </p:txBody>
      </p:sp>
    </p:spTree>
    <p:extLst>
      <p:ext uri="{BB962C8B-B14F-4D97-AF65-F5344CB8AC3E}">
        <p14:creationId xmlns:p14="http://schemas.microsoft.com/office/powerpoint/2010/main" val="1299801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696913"/>
            <a:ext cx="5035550" cy="3486150"/>
          </a:xfrm>
        </p:spPr>
      </p:sp>
      <p:sp>
        <p:nvSpPr>
          <p:cNvPr id="3" name="Notes Placeholder 2"/>
          <p:cNvSpPr>
            <a:spLocks noGrp="1"/>
          </p:cNvSpPr>
          <p:nvPr>
            <p:ph type="body" idx="1"/>
          </p:nvPr>
        </p:nvSpPr>
        <p:spPr>
          <a:xfrm>
            <a:off x="1168400" y="4415790"/>
            <a:ext cx="4673600" cy="4183380"/>
          </a:xfrm>
        </p:spPr>
        <p:txBody>
          <a:bodyPr/>
          <a:lstStyle/>
          <a:p>
            <a:pPr>
              <a:spcAft>
                <a:spcPts val="611"/>
              </a:spcAft>
            </a:pPr>
            <a:r>
              <a:rPr lang="en-US" sz="1000" dirty="0" smtClean="0"/>
              <a:t>Access to knowledge and trademarks: Since the early days of ICANN, civil society groups have focused on the tension between freedom of expression and trademark rights.   In domain names this manifests itself when people want to register what somebody else would consider to be their trademark in a domain name.  The domain name might be used in ways that have nothing to do with the trademark.   Yet trademark owners of course want to protect their marks.  Seeking to find a balance in domain policy and dispute resolution has been an important part of civil society's work in ICANN.  Particularly the development of the Uniform Domain Name Resolution process (UDRP), the Uniform Rapid Suspension policy (URS), and the new </a:t>
            </a:r>
            <a:r>
              <a:rPr lang="en-US" sz="1000" dirty="0" err="1" smtClean="0"/>
              <a:t>gTLD</a:t>
            </a:r>
            <a:r>
              <a:rPr lang="en-US" sz="1000" dirty="0" smtClean="0"/>
              <a:t> program.</a:t>
            </a:r>
          </a:p>
          <a:p>
            <a:pPr>
              <a:spcAft>
                <a:spcPts val="611"/>
              </a:spcAft>
            </a:pPr>
            <a:endParaRPr lang="en-US" sz="1000" dirty="0"/>
          </a:p>
        </p:txBody>
      </p:sp>
      <p:sp>
        <p:nvSpPr>
          <p:cNvPr id="4" name="Slide Number Placeholder 3"/>
          <p:cNvSpPr>
            <a:spLocks noGrp="1"/>
          </p:cNvSpPr>
          <p:nvPr>
            <p:ph type="sldNum" sz="quarter" idx="10"/>
          </p:nvPr>
        </p:nvSpPr>
        <p:spPr/>
        <p:txBody>
          <a:bodyPr/>
          <a:lstStyle/>
          <a:p>
            <a:fld id="{03673C06-2079-BA41-881A-92878EAF812F}" type="slidenum">
              <a:rPr lang="en-US" smtClean="0"/>
              <a:t>10</a:t>
            </a:fld>
            <a:endParaRPr lang="en-US"/>
          </a:p>
        </p:txBody>
      </p:sp>
    </p:spTree>
    <p:extLst>
      <p:ext uri="{BB962C8B-B14F-4D97-AF65-F5344CB8AC3E}">
        <p14:creationId xmlns:p14="http://schemas.microsoft.com/office/powerpoint/2010/main" val="1348277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696913"/>
            <a:ext cx="5035550" cy="3486150"/>
          </a:xfrm>
        </p:spPr>
      </p:sp>
      <p:sp>
        <p:nvSpPr>
          <p:cNvPr id="3" name="Notes Placeholder 2"/>
          <p:cNvSpPr>
            <a:spLocks noGrp="1"/>
          </p:cNvSpPr>
          <p:nvPr>
            <p:ph type="body" idx="1"/>
          </p:nvPr>
        </p:nvSpPr>
        <p:spPr>
          <a:xfrm>
            <a:off x="987425" y="4432300"/>
            <a:ext cx="5035550" cy="4166869"/>
          </a:xfrm>
        </p:spPr>
        <p:txBody>
          <a:bodyPr/>
          <a:lstStyle/>
          <a:p>
            <a:r>
              <a:rPr lang="en-US" sz="1200" dirty="0" smtClean="0"/>
              <a:t>NCUC Issues</a:t>
            </a:r>
          </a:p>
          <a:p>
            <a:r>
              <a:rPr lang="en-US" sz="1200" dirty="0" smtClean="0"/>
              <a:t>* Protecting Noncommercial Uses and Users -- seek to ensure commercial interests do not override the interests of nonprofits and ordinary users</a:t>
            </a:r>
          </a:p>
          <a:p>
            <a:r>
              <a:rPr lang="en-US" sz="1200" dirty="0" smtClean="0"/>
              <a:t>* Diversity and Consumer Choice --  support a competitive domain name industry that offers Internet users innovation, quality options and affordable prices</a:t>
            </a:r>
          </a:p>
          <a:p>
            <a:r>
              <a:rPr lang="en-US" sz="1200" dirty="0" smtClean="0"/>
              <a:t>* Human Rights --  promote an approach to domain name policy that is consistent with internationally recognized human rights</a:t>
            </a:r>
          </a:p>
          <a:p>
            <a:r>
              <a:rPr lang="en-US" sz="1200" dirty="0" smtClean="0"/>
              <a:t>* Freedom of Expression -- challenge efforts to abuse the core of the Internet by censoring expression and regulating content</a:t>
            </a:r>
          </a:p>
          <a:p>
            <a:r>
              <a:rPr lang="en-US" sz="1200" dirty="0" smtClean="0"/>
              <a:t>* Privacy -- oppose efforts to use domain registration records for indiscriminate surveillance</a:t>
            </a:r>
          </a:p>
          <a:p>
            <a:r>
              <a:rPr lang="en-US" sz="1200" dirty="0" smtClean="0"/>
              <a:t>* Access to Knowledge -- advocate for protection of the global public sphere against the excessive application of intellectual property restrictions</a:t>
            </a:r>
          </a:p>
          <a:p>
            <a:r>
              <a:rPr lang="en-US" sz="1200" dirty="0" smtClean="0"/>
              <a:t>* Development -- work for policies that promote socio- economic growth and development in all areas of the world</a:t>
            </a:r>
          </a:p>
          <a:p>
            <a:r>
              <a:rPr lang="en-US" sz="1200" dirty="0" smtClean="0"/>
              <a:t>* Multilingual Internet -- support standards and practices that allow all cultures and linguistic groups to be represented in the domain name space</a:t>
            </a:r>
          </a:p>
          <a:p>
            <a:r>
              <a:rPr lang="en-US" sz="1200" dirty="0" smtClean="0"/>
              <a:t>* Global Internet Governance  --  We strive to make governance institutions accountable, promote multistakeholder participation</a:t>
            </a:r>
            <a:endParaRPr lang="en-US" sz="1200" dirty="0"/>
          </a:p>
        </p:txBody>
      </p:sp>
      <p:sp>
        <p:nvSpPr>
          <p:cNvPr id="4" name="Slide Number Placeholder 3"/>
          <p:cNvSpPr>
            <a:spLocks noGrp="1"/>
          </p:cNvSpPr>
          <p:nvPr>
            <p:ph type="sldNum" sz="quarter" idx="10"/>
          </p:nvPr>
        </p:nvSpPr>
        <p:spPr/>
        <p:txBody>
          <a:bodyPr/>
          <a:lstStyle/>
          <a:p>
            <a:fld id="{7E002FF9-4628-B146-9948-95257A430692}" type="slidenum">
              <a:rPr lang="en-US" smtClean="0"/>
              <a:t>15</a:t>
            </a:fld>
            <a:endParaRPr lang="en-US"/>
          </a:p>
        </p:txBody>
      </p:sp>
    </p:spTree>
    <p:extLst>
      <p:ext uri="{BB962C8B-B14F-4D97-AF65-F5344CB8AC3E}">
        <p14:creationId xmlns:p14="http://schemas.microsoft.com/office/powerpoint/2010/main" val="1299801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3" name="Group 2"/>
          <p:cNvGrpSpPr/>
          <p:nvPr userDrawn="1"/>
        </p:nvGrpSpPr>
        <p:grpSpPr>
          <a:xfrm>
            <a:off x="0" y="-67733"/>
            <a:ext cx="10085311" cy="6954090"/>
            <a:chOff x="0" y="-67733"/>
            <a:chExt cx="9309518" cy="695409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46474"/>
              <a:ext cx="9309518" cy="6368988"/>
            </a:xfrm>
            <a:prstGeom prst="rect">
              <a:avLst/>
            </a:prstGeom>
          </p:spPr>
        </p:pic>
        <p:sp>
          <p:nvSpPr>
            <p:cNvPr id="2" name="Rectangle 1"/>
            <p:cNvSpPr/>
            <p:nvPr userDrawn="1"/>
          </p:nvSpPr>
          <p:spPr>
            <a:xfrm>
              <a:off x="0" y="-67733"/>
              <a:ext cx="9309518" cy="351829"/>
            </a:xfrm>
            <a:prstGeom prst="rect">
              <a:avLst/>
            </a:prstGeom>
            <a:solidFill>
              <a:srgbClr val="0624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0" y="6602262"/>
              <a:ext cx="9309518" cy="284095"/>
            </a:xfrm>
            <a:prstGeom prst="rect">
              <a:avLst/>
            </a:prstGeom>
            <a:solidFill>
              <a:srgbClr val="0624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Rectangle 6"/>
          <p:cNvSpPr/>
          <p:nvPr userDrawn="1"/>
        </p:nvSpPr>
        <p:spPr>
          <a:xfrm>
            <a:off x="0" y="4130526"/>
            <a:ext cx="10085311" cy="1898497"/>
          </a:xfrm>
          <a:prstGeom prst="rect">
            <a:avLst/>
          </a:prstGeom>
          <a:solidFill>
            <a:srgbClr val="1768B1">
              <a:alpha val="84000"/>
            </a:srgbClr>
          </a:solidFill>
          <a:ln>
            <a:noFill/>
          </a:ln>
          <a:effectLst/>
        </p:spPr>
        <p:style>
          <a:lnRef idx="1">
            <a:schemeClr val="accent1"/>
          </a:lnRef>
          <a:fillRef idx="3">
            <a:schemeClr val="accent1"/>
          </a:fillRef>
          <a:effectRef idx="2">
            <a:schemeClr val="accent1"/>
          </a:effectRef>
          <a:fontRef idx="minor">
            <a:schemeClr val="lt1"/>
          </a:fontRef>
        </p:style>
        <p:txBody>
          <a:bodyPr lIns="95701" tIns="47854" rIns="95701" bIns="47854" rtlCol="0" anchor="ctr"/>
          <a:lstStyle/>
          <a:p>
            <a:pPr algn="ctr"/>
            <a:endParaRPr lang="en-US"/>
          </a:p>
        </p:txBody>
      </p:sp>
      <p:sp>
        <p:nvSpPr>
          <p:cNvPr id="8" name="Rectangle 7"/>
          <p:cNvSpPr/>
          <p:nvPr userDrawn="1"/>
        </p:nvSpPr>
        <p:spPr>
          <a:xfrm>
            <a:off x="7" y="4130526"/>
            <a:ext cx="1839273" cy="18984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95701" tIns="47854" rIns="95701" bIns="47854" rtlCol="0" anchor="ctr"/>
          <a:lstStyle/>
          <a:p>
            <a:pPr algn="ctr"/>
            <a:endParaRPr lang="en-US"/>
          </a:p>
        </p:txBody>
      </p:sp>
      <p:pic>
        <p:nvPicPr>
          <p:cNvPr id="9" name="Picture 8" descr="ICANN_Logo_W.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5201" y="4566371"/>
            <a:ext cx="1357867" cy="972830"/>
          </a:xfrm>
          <a:prstGeom prst="rect">
            <a:avLst/>
          </a:prstGeom>
        </p:spPr>
      </p:pic>
      <p:sp>
        <p:nvSpPr>
          <p:cNvPr id="10" name="Rectangle 9"/>
          <p:cNvSpPr/>
          <p:nvPr userDrawn="1"/>
        </p:nvSpPr>
        <p:spPr>
          <a:xfrm flipV="1">
            <a:off x="11" y="4130519"/>
            <a:ext cx="10085313" cy="116253"/>
          </a:xfrm>
          <a:prstGeom prst="rect">
            <a:avLst/>
          </a:prstGeom>
          <a:solidFill>
            <a:srgbClr val="0C1F24">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lIns="95701" tIns="47854" rIns="95701" bIns="47854" rtlCol="0" anchor="ctr"/>
          <a:lstStyle/>
          <a:p>
            <a:pPr algn="ctr"/>
            <a:endParaRPr lang="en-US"/>
          </a:p>
        </p:txBody>
      </p:sp>
    </p:spTree>
    <p:extLst>
      <p:ext uri="{BB962C8B-B14F-4D97-AF65-F5344CB8AC3E}">
        <p14:creationId xmlns:p14="http://schemas.microsoft.com/office/powerpoint/2010/main" val="36203404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8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906000" cy="710655"/>
          </a:xfrm>
          <a:prstGeom prst="rect">
            <a:avLst/>
          </a:prstGeom>
          <a:solidFill>
            <a:srgbClr val="1768B1"/>
          </a:solidFill>
        </p:spPr>
        <p:txBody>
          <a:bodyPr vert="horz" lIns="95782" tIns="47891" rIns="95782" bIns="47891"/>
          <a:lstStyle>
            <a:lvl1pPr marL="305969" algn="l">
              <a:lnSpc>
                <a:spcPts val="4169"/>
              </a:lnSpc>
              <a:defRPr sz="3400" b="0" i="0" baseline="0">
                <a:solidFill>
                  <a:schemeClr val="bg1"/>
                </a:solidFill>
                <a:latin typeface="Source Sans Pro"/>
                <a:cs typeface="Source Sans Pro"/>
              </a:defRPr>
            </a:lvl1pPr>
          </a:lstStyle>
          <a:p>
            <a:r>
              <a:rPr lang="en-US" dirty="0" smtClean="0"/>
              <a:t>Click to edit title</a:t>
            </a:r>
            <a:endParaRPr lang="en-US" dirty="0"/>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 y="6318497"/>
            <a:ext cx="9914819" cy="547644"/>
          </a:xfrm>
          <a:prstGeom prst="rect">
            <a:avLst/>
          </a:prstGeom>
        </p:spPr>
      </p:pic>
      <p:sp>
        <p:nvSpPr>
          <p:cNvPr id="16" name="Slide Number Placeholder 5"/>
          <p:cNvSpPr txBox="1">
            <a:spLocks/>
          </p:cNvSpPr>
          <p:nvPr userDrawn="1"/>
        </p:nvSpPr>
        <p:spPr>
          <a:xfrm>
            <a:off x="7395626" y="6414978"/>
            <a:ext cx="2311400" cy="365125"/>
          </a:xfrm>
          <a:prstGeom prst="rect">
            <a:avLst/>
          </a:prstGeom>
        </p:spPr>
        <p:txBody>
          <a:bodyPr lIns="95782" tIns="47891" rIns="95782" bIns="4789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500" dirty="0" smtClean="0">
                <a:solidFill>
                  <a:srgbClr val="FFFFFF"/>
                </a:solidFill>
                <a:latin typeface="Source Sans Pro"/>
                <a:cs typeface="Source Sans Pro"/>
              </a:rPr>
              <a:t>   |   </a:t>
            </a:r>
            <a:fld id="{D43A6F16-D3CF-4F46-B6D9-B3CAB1B87938}" type="slidenum">
              <a:rPr lang="en-US" sz="1500" smtClean="0">
                <a:solidFill>
                  <a:srgbClr val="FFFFFF"/>
                </a:solidFill>
                <a:latin typeface="Source Sans Pro"/>
                <a:cs typeface="Source Sans Pro"/>
              </a:rPr>
              <a:pPr algn="r"/>
              <a:t>‹#›</a:t>
            </a:fld>
            <a:endParaRPr lang="en-US" sz="1500" dirty="0">
              <a:solidFill>
                <a:srgbClr val="FFFFFF"/>
              </a:solidFill>
              <a:latin typeface="Source Sans Pro"/>
              <a:cs typeface="Source Sans Pro"/>
            </a:endParaRPr>
          </a:p>
        </p:txBody>
      </p:sp>
    </p:spTree>
    <p:extLst>
      <p:ext uri="{BB962C8B-B14F-4D97-AF65-F5344CB8AC3E}">
        <p14:creationId xmlns:p14="http://schemas.microsoft.com/office/powerpoint/2010/main" val="28953171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11" name="Group 10"/>
          <p:cNvGrpSpPr/>
          <p:nvPr userDrawn="1"/>
        </p:nvGrpSpPr>
        <p:grpSpPr>
          <a:xfrm>
            <a:off x="0" y="2110391"/>
            <a:ext cx="9965068" cy="4759071"/>
            <a:chOff x="0" y="2110371"/>
            <a:chExt cx="9198524" cy="4759071"/>
          </a:xfrm>
        </p:grpSpPr>
        <p:sp>
          <p:nvSpPr>
            <p:cNvPr id="3" name="Freeform 2"/>
            <p:cNvSpPr/>
            <p:nvPr userDrawn="1"/>
          </p:nvSpPr>
          <p:spPr>
            <a:xfrm>
              <a:off x="0" y="2110371"/>
              <a:ext cx="9198524" cy="4759071"/>
            </a:xfrm>
            <a:custGeom>
              <a:avLst/>
              <a:gdLst>
                <a:gd name="connsiteX0" fmla="*/ 0 w 9198524"/>
                <a:gd name="connsiteY0" fmla="*/ 0 h 5515904"/>
                <a:gd name="connsiteX1" fmla="*/ 9198524 w 9198524"/>
                <a:gd name="connsiteY1" fmla="*/ 3014506 h 5515904"/>
                <a:gd name="connsiteX2" fmla="*/ 9198524 w 9198524"/>
                <a:gd name="connsiteY2" fmla="*/ 5477421 h 5515904"/>
                <a:gd name="connsiteX3" fmla="*/ 0 w 9198524"/>
                <a:gd name="connsiteY3" fmla="*/ 5515904 h 5515904"/>
                <a:gd name="connsiteX4" fmla="*/ 0 w 9198524"/>
                <a:gd name="connsiteY4" fmla="*/ 0 h 551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8524" h="5515904">
                  <a:moveTo>
                    <a:pt x="0" y="0"/>
                  </a:moveTo>
                  <a:lnTo>
                    <a:pt x="9198524" y="3014506"/>
                  </a:lnTo>
                  <a:lnTo>
                    <a:pt x="9198524" y="5477421"/>
                  </a:lnTo>
                  <a:lnTo>
                    <a:pt x="0" y="5515904"/>
                  </a:lnTo>
                  <a:cubicBezTo>
                    <a:pt x="4276" y="3685821"/>
                    <a:pt x="8553" y="1855738"/>
                    <a:pt x="0" y="0"/>
                  </a:cubicBezTo>
                  <a:close/>
                </a:path>
              </a:pathLst>
            </a:custGeom>
            <a:solidFill>
              <a:srgbClr val="1768B1">
                <a:alpha val="1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Freeform 3"/>
            <p:cNvSpPr/>
            <p:nvPr userDrawn="1"/>
          </p:nvSpPr>
          <p:spPr>
            <a:xfrm>
              <a:off x="1" y="3174865"/>
              <a:ext cx="9144000" cy="3694577"/>
            </a:xfrm>
            <a:custGeom>
              <a:avLst/>
              <a:gdLst>
                <a:gd name="connsiteX0" fmla="*/ 6029715 w 6029715"/>
                <a:gd name="connsiteY0" fmla="*/ 0 h 6875638"/>
                <a:gd name="connsiteX1" fmla="*/ 6029715 w 6029715"/>
                <a:gd name="connsiteY1" fmla="*/ 6875638 h 6875638"/>
                <a:gd name="connsiteX2" fmla="*/ 0 w 6029715"/>
                <a:gd name="connsiteY2" fmla="*/ 6875638 h 6875638"/>
                <a:gd name="connsiteX3" fmla="*/ 6029715 w 6029715"/>
                <a:gd name="connsiteY3" fmla="*/ 0 h 6875638"/>
              </a:gdLst>
              <a:ahLst/>
              <a:cxnLst>
                <a:cxn ang="0">
                  <a:pos x="connsiteX0" y="connsiteY0"/>
                </a:cxn>
                <a:cxn ang="0">
                  <a:pos x="connsiteX1" y="connsiteY1"/>
                </a:cxn>
                <a:cxn ang="0">
                  <a:pos x="connsiteX2" y="connsiteY2"/>
                </a:cxn>
                <a:cxn ang="0">
                  <a:pos x="connsiteX3" y="connsiteY3"/>
                </a:cxn>
              </a:cxnLst>
              <a:rect l="l" t="t" r="r" b="b"/>
              <a:pathLst>
                <a:path w="6029715" h="6875638">
                  <a:moveTo>
                    <a:pt x="6029715" y="0"/>
                  </a:moveTo>
                  <a:lnTo>
                    <a:pt x="6029715" y="6875638"/>
                  </a:lnTo>
                  <a:lnTo>
                    <a:pt x="0" y="6875638"/>
                  </a:lnTo>
                  <a:lnTo>
                    <a:pt x="6029715" y="0"/>
                  </a:lnTo>
                  <a:close/>
                </a:path>
              </a:pathLst>
            </a:custGeom>
            <a:solidFill>
              <a:srgbClr val="1768B1">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 name="Picture 1"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 y="6318497"/>
            <a:ext cx="9914819" cy="547644"/>
          </a:xfrm>
          <a:prstGeom prst="rect">
            <a:avLst/>
          </a:prstGeom>
        </p:spPr>
      </p:pic>
      <p:sp>
        <p:nvSpPr>
          <p:cNvPr id="34" name="Slide Number Placeholder 5"/>
          <p:cNvSpPr txBox="1">
            <a:spLocks/>
          </p:cNvSpPr>
          <p:nvPr userDrawn="1"/>
        </p:nvSpPr>
        <p:spPr>
          <a:xfrm>
            <a:off x="7395626" y="6414984"/>
            <a:ext cx="2311400" cy="365125"/>
          </a:xfrm>
          <a:prstGeom prst="rect">
            <a:avLst/>
          </a:prstGeom>
        </p:spPr>
        <p:txBody>
          <a:bodyPr lIns="95701" tIns="47854" rIns="95701" bIns="47854"/>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500" dirty="0" smtClean="0">
                <a:solidFill>
                  <a:srgbClr val="FFFFFF"/>
                </a:solidFill>
                <a:latin typeface="Source Sans Pro"/>
                <a:cs typeface="Source Sans Pro"/>
              </a:rPr>
              <a:t>   |   </a:t>
            </a:r>
            <a:fld id="{D43A6F16-D3CF-4F46-B6D9-B3CAB1B87938}" type="slidenum">
              <a:rPr lang="en-US" sz="1500" smtClean="0">
                <a:solidFill>
                  <a:srgbClr val="FFFFFF"/>
                </a:solidFill>
                <a:latin typeface="Source Sans Pro"/>
                <a:cs typeface="Source Sans Pro"/>
              </a:rPr>
              <a:pPr algn="r"/>
              <a:t>‹#›</a:t>
            </a:fld>
            <a:endParaRPr lang="en-US" sz="1500" dirty="0">
              <a:solidFill>
                <a:srgbClr val="FFFFFF"/>
              </a:solidFill>
              <a:latin typeface="Source Sans Pro"/>
              <a:cs typeface="Source Sans Pro"/>
            </a:endParaRPr>
          </a:p>
        </p:txBody>
      </p:sp>
      <p:sp>
        <p:nvSpPr>
          <p:cNvPr id="35" name="Title 19"/>
          <p:cNvSpPr>
            <a:spLocks noGrp="1"/>
          </p:cNvSpPr>
          <p:nvPr userDrawn="1">
            <p:ph type="title" hasCustomPrompt="1"/>
          </p:nvPr>
        </p:nvSpPr>
        <p:spPr>
          <a:xfrm>
            <a:off x="0" y="-7478"/>
            <a:ext cx="9906000" cy="710655"/>
          </a:xfrm>
          <a:prstGeom prst="rect">
            <a:avLst/>
          </a:prstGeom>
          <a:solidFill>
            <a:srgbClr val="1768B1"/>
          </a:solidFill>
        </p:spPr>
        <p:txBody>
          <a:bodyPr vert="horz" lIns="95701" tIns="47854" rIns="95701" bIns="47854"/>
          <a:lstStyle>
            <a:lvl1pPr marL="305712" algn="l">
              <a:lnSpc>
                <a:spcPts val="4169"/>
              </a:lnSpc>
              <a:defRPr sz="3400" b="0" i="0" baseline="0">
                <a:solidFill>
                  <a:schemeClr val="bg1"/>
                </a:solidFill>
                <a:latin typeface="Source Sans Pro"/>
                <a:cs typeface="Source Sans Pro"/>
              </a:defRPr>
            </a:lvl1pPr>
          </a:lstStyle>
          <a:p>
            <a:r>
              <a:rPr lang="en-US" dirty="0" smtClean="0"/>
              <a:t>Click to edit title</a:t>
            </a:r>
            <a:endParaRPr lang="en-US" dirty="0"/>
          </a:p>
        </p:txBody>
      </p:sp>
    </p:spTree>
    <p:extLst>
      <p:ext uri="{BB962C8B-B14F-4D97-AF65-F5344CB8AC3E}">
        <p14:creationId xmlns:p14="http://schemas.microsoft.com/office/powerpoint/2010/main" val="13053726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906000" cy="710655"/>
          </a:xfrm>
          <a:prstGeom prst="rect">
            <a:avLst/>
          </a:prstGeom>
          <a:solidFill>
            <a:srgbClr val="1768B1"/>
          </a:solidFill>
        </p:spPr>
        <p:txBody>
          <a:bodyPr vert="horz" lIns="95701" tIns="47854" rIns="95701" bIns="47854"/>
          <a:lstStyle>
            <a:lvl1pPr marL="305712" algn="l">
              <a:lnSpc>
                <a:spcPts val="4169"/>
              </a:lnSpc>
              <a:defRPr sz="3400" b="0" i="0" baseline="0">
                <a:solidFill>
                  <a:schemeClr val="bg1"/>
                </a:solidFill>
                <a:latin typeface="Source Sans Pro"/>
                <a:cs typeface="Source Sans Pro"/>
              </a:defRPr>
            </a:lvl1pPr>
          </a:lstStyle>
          <a:p>
            <a:r>
              <a:rPr lang="en-US" dirty="0" smtClean="0"/>
              <a:t>Click to edit title</a:t>
            </a:r>
            <a:endParaRPr lang="en-US" dirty="0"/>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 y="6318497"/>
            <a:ext cx="9914819" cy="547644"/>
          </a:xfrm>
          <a:prstGeom prst="rect">
            <a:avLst/>
          </a:prstGeom>
        </p:spPr>
      </p:pic>
      <p:sp>
        <p:nvSpPr>
          <p:cNvPr id="16" name="Slide Number Placeholder 5"/>
          <p:cNvSpPr txBox="1">
            <a:spLocks/>
          </p:cNvSpPr>
          <p:nvPr userDrawn="1"/>
        </p:nvSpPr>
        <p:spPr>
          <a:xfrm>
            <a:off x="7395626" y="6414984"/>
            <a:ext cx="2311400" cy="365125"/>
          </a:xfrm>
          <a:prstGeom prst="rect">
            <a:avLst/>
          </a:prstGeom>
        </p:spPr>
        <p:txBody>
          <a:bodyPr lIns="95701" tIns="47854" rIns="95701" bIns="47854"/>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500" dirty="0" smtClean="0">
                <a:solidFill>
                  <a:srgbClr val="FFFFFF"/>
                </a:solidFill>
                <a:latin typeface="Source Sans Pro"/>
                <a:cs typeface="Source Sans Pro"/>
              </a:rPr>
              <a:t>   |   </a:t>
            </a:r>
            <a:fld id="{D43A6F16-D3CF-4F46-B6D9-B3CAB1B87938}" type="slidenum">
              <a:rPr lang="en-US" sz="1500" smtClean="0">
                <a:solidFill>
                  <a:srgbClr val="FFFFFF"/>
                </a:solidFill>
                <a:latin typeface="Source Sans Pro"/>
                <a:cs typeface="Source Sans Pro"/>
              </a:rPr>
              <a:pPr algn="r"/>
              <a:t>‹#›</a:t>
            </a:fld>
            <a:endParaRPr lang="en-US" sz="1500" dirty="0">
              <a:solidFill>
                <a:srgbClr val="FFFFFF"/>
              </a:solidFill>
              <a:latin typeface="Source Sans Pro"/>
              <a:cs typeface="Source Sans Pro"/>
            </a:endParaRPr>
          </a:p>
        </p:txBody>
      </p:sp>
    </p:spTree>
    <p:extLst>
      <p:ext uri="{BB962C8B-B14F-4D97-AF65-F5344CB8AC3E}">
        <p14:creationId xmlns:p14="http://schemas.microsoft.com/office/powerpoint/2010/main" val="20830832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51123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l="5219" r="3872"/>
          <a:stretch/>
        </p:blipFill>
        <p:spPr>
          <a:xfrm>
            <a:off x="-66040" y="-8390"/>
            <a:ext cx="10071100" cy="6881326"/>
          </a:xfrm>
          <a:prstGeom prst="rect">
            <a:avLst/>
          </a:prstGeom>
        </p:spPr>
      </p:pic>
      <p:sp>
        <p:nvSpPr>
          <p:cNvPr id="36" name="Text Placeholder 35"/>
          <p:cNvSpPr>
            <a:spLocks noGrp="1"/>
          </p:cNvSpPr>
          <p:nvPr userDrawn="1">
            <p:ph type="body" sz="quarter" idx="13" hasCustomPrompt="1"/>
          </p:nvPr>
        </p:nvSpPr>
        <p:spPr>
          <a:xfrm>
            <a:off x="617407" y="2377590"/>
            <a:ext cx="6777700" cy="1728788"/>
          </a:xfrm>
          <a:prstGeom prst="rect">
            <a:avLst/>
          </a:prstGeom>
        </p:spPr>
        <p:txBody>
          <a:bodyPr vert="horz" lIns="95701" tIns="47854" rIns="95701" bIns="47854"/>
          <a:lstStyle>
            <a:lvl1pPr marL="0" indent="0">
              <a:buNone/>
              <a:defRPr sz="3700">
                <a:solidFill>
                  <a:schemeClr val="bg1"/>
                </a:solidFill>
                <a:latin typeface="Source Sans Pro Light"/>
                <a:cs typeface="Source Sans Pro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Name of an Agenda Item</a:t>
            </a:r>
          </a:p>
          <a:p>
            <a:pPr lvl="0"/>
            <a:r>
              <a:rPr lang="en-US" dirty="0" smtClean="0"/>
              <a:t>Section Divider</a:t>
            </a:r>
          </a:p>
        </p:txBody>
      </p:sp>
    </p:spTree>
    <p:extLst>
      <p:ext uri="{BB962C8B-B14F-4D97-AF65-F5344CB8AC3E}">
        <p14:creationId xmlns:p14="http://schemas.microsoft.com/office/powerpoint/2010/main" val="498837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pic>
        <p:nvPicPr>
          <p:cNvPr id="4" name="Picture 3" descr="agenda2.jpg"/>
          <p:cNvPicPr>
            <a:picLocks noChangeAspect="1"/>
          </p:cNvPicPr>
          <p:nvPr userDrawn="1"/>
        </p:nvPicPr>
        <p:blipFill rotWithShape="1">
          <a:blip r:embed="rId2">
            <a:extLst>
              <a:ext uri="{28A0092B-C50C-407E-A947-70E740481C1C}">
                <a14:useLocalDpi xmlns:a14="http://schemas.microsoft.com/office/drawing/2010/main" val="0"/>
              </a:ext>
            </a:extLst>
          </a:blip>
          <a:srcRect l="19229" r="19889"/>
          <a:stretch/>
        </p:blipFill>
        <p:spPr>
          <a:xfrm>
            <a:off x="0" y="-2540"/>
            <a:ext cx="9906000" cy="6869049"/>
          </a:xfrm>
          <a:prstGeom prst="rect">
            <a:avLst/>
          </a:prstGeom>
        </p:spPr>
      </p:pic>
      <p:sp>
        <p:nvSpPr>
          <p:cNvPr id="9" name="Text Placeholder 35"/>
          <p:cNvSpPr>
            <a:spLocks noGrp="1"/>
          </p:cNvSpPr>
          <p:nvPr>
            <p:ph type="body" sz="quarter" idx="13" hasCustomPrompt="1"/>
          </p:nvPr>
        </p:nvSpPr>
        <p:spPr>
          <a:xfrm>
            <a:off x="617407" y="2377590"/>
            <a:ext cx="6777700" cy="1728788"/>
          </a:xfrm>
          <a:prstGeom prst="rect">
            <a:avLst/>
          </a:prstGeom>
        </p:spPr>
        <p:txBody>
          <a:bodyPr vert="horz" lIns="95701" tIns="47854" rIns="95701" bIns="47854"/>
          <a:lstStyle>
            <a:lvl1pPr marL="0" indent="0">
              <a:buNone/>
              <a:defRPr sz="3700">
                <a:solidFill>
                  <a:schemeClr val="bg1"/>
                </a:solidFill>
                <a:latin typeface="Source Sans Pro Light"/>
                <a:cs typeface="Source Sans Pro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Name of an Agenda Item</a:t>
            </a:r>
          </a:p>
          <a:p>
            <a:pPr lvl="0"/>
            <a:r>
              <a:rPr lang="en-US" dirty="0" smtClean="0"/>
              <a:t>Section Divider</a:t>
            </a:r>
          </a:p>
        </p:txBody>
      </p:sp>
    </p:spTree>
    <p:extLst>
      <p:ext uri="{BB962C8B-B14F-4D97-AF65-F5344CB8AC3E}">
        <p14:creationId xmlns:p14="http://schemas.microsoft.com/office/powerpoint/2010/main" val="186709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descr="agenda3.jpg"/>
          <p:cNvPicPr>
            <a:picLocks noChangeAspect="1"/>
          </p:cNvPicPr>
          <p:nvPr userDrawn="1"/>
        </p:nvPicPr>
        <p:blipFill rotWithShape="1">
          <a:blip r:embed="rId2">
            <a:extLst>
              <a:ext uri="{28A0092B-C50C-407E-A947-70E740481C1C}">
                <a14:useLocalDpi xmlns:a14="http://schemas.microsoft.com/office/drawing/2010/main" val="0"/>
              </a:ext>
            </a:extLst>
          </a:blip>
          <a:srcRect l="19206" r="19518"/>
          <a:stretch/>
        </p:blipFill>
        <p:spPr>
          <a:xfrm>
            <a:off x="12" y="0"/>
            <a:ext cx="9918979" cy="6876852"/>
          </a:xfrm>
          <a:prstGeom prst="rect">
            <a:avLst/>
          </a:prstGeom>
        </p:spPr>
      </p:pic>
      <p:sp>
        <p:nvSpPr>
          <p:cNvPr id="4" name="Text Placeholder 35"/>
          <p:cNvSpPr>
            <a:spLocks noGrp="1"/>
          </p:cNvSpPr>
          <p:nvPr>
            <p:ph type="body" sz="quarter" idx="13" hasCustomPrompt="1"/>
          </p:nvPr>
        </p:nvSpPr>
        <p:spPr>
          <a:xfrm>
            <a:off x="617407" y="2377590"/>
            <a:ext cx="6777700" cy="1728788"/>
          </a:xfrm>
          <a:prstGeom prst="rect">
            <a:avLst/>
          </a:prstGeom>
        </p:spPr>
        <p:txBody>
          <a:bodyPr vert="horz" lIns="95701" tIns="47854" rIns="95701" bIns="47854"/>
          <a:lstStyle>
            <a:lvl1pPr marL="0" indent="0">
              <a:buNone/>
              <a:defRPr sz="3700">
                <a:solidFill>
                  <a:schemeClr val="bg1"/>
                </a:solidFill>
                <a:latin typeface="Source Sans Pro Light"/>
                <a:cs typeface="Source Sans Pro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Name of an Agenda Item</a:t>
            </a:r>
          </a:p>
          <a:p>
            <a:pPr lvl="0"/>
            <a:r>
              <a:rPr lang="en-US" dirty="0" smtClean="0"/>
              <a:t>Section Divider</a:t>
            </a:r>
          </a:p>
        </p:txBody>
      </p:sp>
    </p:spTree>
    <p:extLst>
      <p:ext uri="{BB962C8B-B14F-4D97-AF65-F5344CB8AC3E}">
        <p14:creationId xmlns:p14="http://schemas.microsoft.com/office/powerpoint/2010/main" val="4080330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906000" cy="710655"/>
          </a:xfrm>
          <a:prstGeom prst="rect">
            <a:avLst/>
          </a:prstGeom>
          <a:solidFill>
            <a:srgbClr val="1768B1"/>
          </a:solidFill>
        </p:spPr>
        <p:txBody>
          <a:bodyPr vert="horz" lIns="95782" tIns="47891" rIns="95782" bIns="47891"/>
          <a:lstStyle>
            <a:lvl1pPr marL="305969" algn="l">
              <a:lnSpc>
                <a:spcPts val="4169"/>
              </a:lnSpc>
              <a:defRPr sz="3400" b="0" i="0" baseline="0">
                <a:solidFill>
                  <a:schemeClr val="bg1"/>
                </a:solidFill>
                <a:latin typeface="Source Sans Pro"/>
                <a:cs typeface="Source Sans Pro"/>
              </a:defRPr>
            </a:lvl1pPr>
          </a:lstStyle>
          <a:p>
            <a:r>
              <a:rPr lang="en-US" dirty="0" smtClean="0"/>
              <a:t>Click to edit title</a:t>
            </a:r>
            <a:endParaRPr lang="en-US" dirty="0"/>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 y="6318497"/>
            <a:ext cx="9914819" cy="547644"/>
          </a:xfrm>
          <a:prstGeom prst="rect">
            <a:avLst/>
          </a:prstGeom>
        </p:spPr>
      </p:pic>
      <p:sp>
        <p:nvSpPr>
          <p:cNvPr id="16" name="Slide Number Placeholder 5"/>
          <p:cNvSpPr txBox="1">
            <a:spLocks/>
          </p:cNvSpPr>
          <p:nvPr userDrawn="1"/>
        </p:nvSpPr>
        <p:spPr>
          <a:xfrm>
            <a:off x="7395626" y="6414978"/>
            <a:ext cx="2311400" cy="365125"/>
          </a:xfrm>
          <a:prstGeom prst="rect">
            <a:avLst/>
          </a:prstGeom>
        </p:spPr>
        <p:txBody>
          <a:bodyPr lIns="95782" tIns="47891" rIns="95782" bIns="4789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500" dirty="0" smtClean="0">
                <a:solidFill>
                  <a:srgbClr val="FFFFFF"/>
                </a:solidFill>
                <a:latin typeface="Source Sans Pro"/>
                <a:cs typeface="Source Sans Pro"/>
              </a:rPr>
              <a:t>   |   </a:t>
            </a:r>
            <a:fld id="{D43A6F16-D3CF-4F46-B6D9-B3CAB1B87938}" type="slidenum">
              <a:rPr lang="en-US" sz="1500" smtClean="0">
                <a:solidFill>
                  <a:srgbClr val="FFFFFF"/>
                </a:solidFill>
                <a:latin typeface="Source Sans Pro"/>
                <a:cs typeface="Source Sans Pro"/>
              </a:rPr>
              <a:pPr algn="r"/>
              <a:t>‹#›</a:t>
            </a:fld>
            <a:endParaRPr lang="en-US" sz="1500" dirty="0">
              <a:solidFill>
                <a:srgbClr val="FFFFFF"/>
              </a:solidFill>
              <a:latin typeface="Source Sans Pro"/>
              <a:cs typeface="Source Sans Pro"/>
            </a:endParaRPr>
          </a:p>
        </p:txBody>
      </p:sp>
    </p:spTree>
    <p:extLst>
      <p:ext uri="{BB962C8B-B14F-4D97-AF65-F5344CB8AC3E}">
        <p14:creationId xmlns:p14="http://schemas.microsoft.com/office/powerpoint/2010/main" val="1895453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906000" cy="710655"/>
          </a:xfrm>
          <a:prstGeom prst="rect">
            <a:avLst/>
          </a:prstGeom>
          <a:solidFill>
            <a:srgbClr val="1768B1"/>
          </a:solidFill>
        </p:spPr>
        <p:txBody>
          <a:bodyPr vert="horz" lIns="95782" tIns="47891" rIns="95782" bIns="47891"/>
          <a:lstStyle>
            <a:lvl1pPr marL="305969" algn="l">
              <a:lnSpc>
                <a:spcPts val="4169"/>
              </a:lnSpc>
              <a:defRPr sz="3400" b="0" i="0" baseline="0">
                <a:solidFill>
                  <a:schemeClr val="bg1"/>
                </a:solidFill>
                <a:latin typeface="Source Sans Pro"/>
                <a:cs typeface="Source Sans Pro"/>
              </a:defRPr>
            </a:lvl1pPr>
          </a:lstStyle>
          <a:p>
            <a:r>
              <a:rPr lang="en-US" dirty="0" smtClean="0"/>
              <a:t>Click to edit title</a:t>
            </a:r>
            <a:endParaRPr lang="en-US" dirty="0"/>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 y="6318497"/>
            <a:ext cx="9914819" cy="547644"/>
          </a:xfrm>
          <a:prstGeom prst="rect">
            <a:avLst/>
          </a:prstGeom>
        </p:spPr>
      </p:pic>
      <p:sp>
        <p:nvSpPr>
          <p:cNvPr id="16" name="Slide Number Placeholder 5"/>
          <p:cNvSpPr txBox="1">
            <a:spLocks/>
          </p:cNvSpPr>
          <p:nvPr userDrawn="1"/>
        </p:nvSpPr>
        <p:spPr>
          <a:xfrm>
            <a:off x="7395626" y="6414978"/>
            <a:ext cx="2311400" cy="365125"/>
          </a:xfrm>
          <a:prstGeom prst="rect">
            <a:avLst/>
          </a:prstGeom>
        </p:spPr>
        <p:txBody>
          <a:bodyPr lIns="95782" tIns="47891" rIns="95782" bIns="4789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500" dirty="0" smtClean="0">
                <a:solidFill>
                  <a:srgbClr val="FFFFFF"/>
                </a:solidFill>
                <a:latin typeface="Source Sans Pro"/>
                <a:cs typeface="Source Sans Pro"/>
              </a:rPr>
              <a:t>   |   </a:t>
            </a:r>
            <a:fld id="{D43A6F16-D3CF-4F46-B6D9-B3CAB1B87938}" type="slidenum">
              <a:rPr lang="en-US" sz="1500" smtClean="0">
                <a:solidFill>
                  <a:srgbClr val="FFFFFF"/>
                </a:solidFill>
                <a:latin typeface="Source Sans Pro"/>
                <a:cs typeface="Source Sans Pro"/>
              </a:rPr>
              <a:pPr algn="r"/>
              <a:t>‹#›</a:t>
            </a:fld>
            <a:endParaRPr lang="en-US" sz="1500" dirty="0">
              <a:solidFill>
                <a:srgbClr val="FFFFFF"/>
              </a:solidFill>
              <a:latin typeface="Source Sans Pro"/>
              <a:cs typeface="Source Sans Pro"/>
            </a:endParaRPr>
          </a:p>
        </p:txBody>
      </p:sp>
    </p:spTree>
    <p:extLst>
      <p:ext uri="{BB962C8B-B14F-4D97-AF65-F5344CB8AC3E}">
        <p14:creationId xmlns:p14="http://schemas.microsoft.com/office/powerpoint/2010/main" val="24594718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64" r:id="rId4"/>
    <p:sldLayoutId id="2147483655" r:id="rId5"/>
    <p:sldLayoutId id="2147483663" r:id="rId6"/>
    <p:sldLayoutId id="2147483662" r:id="rId7"/>
    <p:sldLayoutId id="2147483665" r:id="rId8"/>
    <p:sldLayoutId id="2147483666" r:id="rId9"/>
    <p:sldLayoutId id="2147483667" r:id="rId10"/>
  </p:sldLayoutIdLst>
  <p:hf hdr="0"/>
  <p:txStyles>
    <p:titleStyle>
      <a:lvl1pPr algn="ctr" defTabSz="478505" rtl="0" eaLnBrk="1" latinLnBrk="0" hangingPunct="1">
        <a:spcBef>
          <a:spcPct val="0"/>
        </a:spcBef>
        <a:buNone/>
        <a:defRPr sz="4600" kern="1200">
          <a:solidFill>
            <a:schemeClr val="tx1"/>
          </a:solidFill>
          <a:latin typeface="+mj-lt"/>
          <a:ea typeface="+mj-ea"/>
          <a:cs typeface="+mj-cs"/>
        </a:defRPr>
      </a:lvl1pPr>
    </p:titleStyle>
    <p:bodyStyle>
      <a:lvl1pPr marL="358880" indent="-358880" algn="l" defTabSz="478505" rtl="0" eaLnBrk="1" latinLnBrk="0" hangingPunct="1">
        <a:spcBef>
          <a:spcPct val="20000"/>
        </a:spcBef>
        <a:buFont typeface="Arial"/>
        <a:buChar char="•"/>
        <a:defRPr sz="3400" kern="1200">
          <a:solidFill>
            <a:schemeClr val="tx1"/>
          </a:solidFill>
          <a:latin typeface="+mn-lt"/>
          <a:ea typeface="+mn-ea"/>
          <a:cs typeface="+mn-cs"/>
        </a:defRPr>
      </a:lvl1pPr>
      <a:lvl2pPr marL="777573" indent="-299062" algn="l" defTabSz="478505" rtl="0" eaLnBrk="1" latinLnBrk="0" hangingPunct="1">
        <a:spcBef>
          <a:spcPct val="20000"/>
        </a:spcBef>
        <a:buFont typeface="Arial"/>
        <a:buChar char="–"/>
        <a:defRPr sz="2900" kern="1200">
          <a:solidFill>
            <a:schemeClr val="tx1"/>
          </a:solidFill>
          <a:latin typeface="+mn-lt"/>
          <a:ea typeface="+mn-ea"/>
          <a:cs typeface="+mn-cs"/>
        </a:defRPr>
      </a:lvl2pPr>
      <a:lvl3pPr marL="1196265" indent="-239253" algn="l" defTabSz="478505" rtl="0" eaLnBrk="1" latinLnBrk="0" hangingPunct="1">
        <a:spcBef>
          <a:spcPct val="20000"/>
        </a:spcBef>
        <a:buFont typeface="Arial"/>
        <a:buChar char="•"/>
        <a:defRPr sz="2500" kern="1200">
          <a:solidFill>
            <a:schemeClr val="tx1"/>
          </a:solidFill>
          <a:latin typeface="+mn-lt"/>
          <a:ea typeface="+mn-ea"/>
          <a:cs typeface="+mn-cs"/>
        </a:defRPr>
      </a:lvl3pPr>
      <a:lvl4pPr marL="1674769" indent="-239253" algn="l" defTabSz="478505" rtl="0" eaLnBrk="1" latinLnBrk="0" hangingPunct="1">
        <a:spcBef>
          <a:spcPct val="20000"/>
        </a:spcBef>
        <a:buFont typeface="Arial"/>
        <a:buChar char="–"/>
        <a:defRPr sz="2100" kern="1200">
          <a:solidFill>
            <a:schemeClr val="tx1"/>
          </a:solidFill>
          <a:latin typeface="+mn-lt"/>
          <a:ea typeface="+mn-ea"/>
          <a:cs typeface="+mn-cs"/>
        </a:defRPr>
      </a:lvl4pPr>
      <a:lvl5pPr marL="2153274" indent="-239253" algn="l" defTabSz="478505" rtl="0" eaLnBrk="1" latinLnBrk="0" hangingPunct="1">
        <a:spcBef>
          <a:spcPct val="20000"/>
        </a:spcBef>
        <a:buFont typeface="Arial"/>
        <a:buChar char="»"/>
        <a:defRPr sz="2100" kern="1200">
          <a:solidFill>
            <a:schemeClr val="tx1"/>
          </a:solidFill>
          <a:latin typeface="+mn-lt"/>
          <a:ea typeface="+mn-ea"/>
          <a:cs typeface="+mn-cs"/>
        </a:defRPr>
      </a:lvl5pPr>
      <a:lvl6pPr marL="2631781" indent="-239253" algn="l" defTabSz="478505" rtl="0" eaLnBrk="1" latinLnBrk="0" hangingPunct="1">
        <a:spcBef>
          <a:spcPct val="20000"/>
        </a:spcBef>
        <a:buFont typeface="Arial"/>
        <a:buChar char="•"/>
        <a:defRPr sz="2100" kern="1200">
          <a:solidFill>
            <a:schemeClr val="tx1"/>
          </a:solidFill>
          <a:latin typeface="+mn-lt"/>
          <a:ea typeface="+mn-ea"/>
          <a:cs typeface="+mn-cs"/>
        </a:defRPr>
      </a:lvl6pPr>
      <a:lvl7pPr marL="3110285" indent="-239253" algn="l" defTabSz="478505" rtl="0" eaLnBrk="1" latinLnBrk="0" hangingPunct="1">
        <a:spcBef>
          <a:spcPct val="20000"/>
        </a:spcBef>
        <a:buFont typeface="Arial"/>
        <a:buChar char="•"/>
        <a:defRPr sz="2100" kern="1200">
          <a:solidFill>
            <a:schemeClr val="tx1"/>
          </a:solidFill>
          <a:latin typeface="+mn-lt"/>
          <a:ea typeface="+mn-ea"/>
          <a:cs typeface="+mn-cs"/>
        </a:defRPr>
      </a:lvl7pPr>
      <a:lvl8pPr marL="3588793" indent="-239253" algn="l" defTabSz="478505" rtl="0" eaLnBrk="1" latinLnBrk="0" hangingPunct="1">
        <a:spcBef>
          <a:spcPct val="20000"/>
        </a:spcBef>
        <a:buFont typeface="Arial"/>
        <a:buChar char="•"/>
        <a:defRPr sz="2100" kern="1200">
          <a:solidFill>
            <a:schemeClr val="tx1"/>
          </a:solidFill>
          <a:latin typeface="+mn-lt"/>
          <a:ea typeface="+mn-ea"/>
          <a:cs typeface="+mn-cs"/>
        </a:defRPr>
      </a:lvl8pPr>
      <a:lvl9pPr marL="4067300" indent="-239253" algn="l" defTabSz="478505" rtl="0" eaLnBrk="1" latinLnBrk="0" hangingPunct="1">
        <a:spcBef>
          <a:spcPct val="20000"/>
        </a:spcBef>
        <a:buFont typeface="Arial"/>
        <a:buChar char="•"/>
        <a:defRPr sz="2100" kern="1200">
          <a:solidFill>
            <a:schemeClr val="tx1"/>
          </a:solidFill>
          <a:latin typeface="+mn-lt"/>
          <a:ea typeface="+mn-ea"/>
          <a:cs typeface="+mn-cs"/>
        </a:defRPr>
      </a:lvl9pPr>
    </p:bodyStyle>
    <p:otherStyle>
      <a:defPPr>
        <a:defRPr lang="en-US"/>
      </a:defPPr>
      <a:lvl1pPr marL="0" algn="l" defTabSz="478505" rtl="0" eaLnBrk="1" latinLnBrk="0" hangingPunct="1">
        <a:defRPr sz="1900" kern="1200">
          <a:solidFill>
            <a:schemeClr val="tx1"/>
          </a:solidFill>
          <a:latin typeface="+mn-lt"/>
          <a:ea typeface="+mn-ea"/>
          <a:cs typeface="+mn-cs"/>
        </a:defRPr>
      </a:lvl1pPr>
      <a:lvl2pPr marL="478505" algn="l" defTabSz="478505" rtl="0" eaLnBrk="1" latinLnBrk="0" hangingPunct="1">
        <a:defRPr sz="1900" kern="1200">
          <a:solidFill>
            <a:schemeClr val="tx1"/>
          </a:solidFill>
          <a:latin typeface="+mn-lt"/>
          <a:ea typeface="+mn-ea"/>
          <a:cs typeface="+mn-cs"/>
        </a:defRPr>
      </a:lvl2pPr>
      <a:lvl3pPr marL="957009" algn="l" defTabSz="478505" rtl="0" eaLnBrk="1" latinLnBrk="0" hangingPunct="1">
        <a:defRPr sz="1900" kern="1200">
          <a:solidFill>
            <a:schemeClr val="tx1"/>
          </a:solidFill>
          <a:latin typeface="+mn-lt"/>
          <a:ea typeface="+mn-ea"/>
          <a:cs typeface="+mn-cs"/>
        </a:defRPr>
      </a:lvl3pPr>
      <a:lvl4pPr marL="1435514" algn="l" defTabSz="478505" rtl="0" eaLnBrk="1" latinLnBrk="0" hangingPunct="1">
        <a:defRPr sz="1900" kern="1200">
          <a:solidFill>
            <a:schemeClr val="tx1"/>
          </a:solidFill>
          <a:latin typeface="+mn-lt"/>
          <a:ea typeface="+mn-ea"/>
          <a:cs typeface="+mn-cs"/>
        </a:defRPr>
      </a:lvl4pPr>
      <a:lvl5pPr marL="1914019" algn="l" defTabSz="478505" rtl="0" eaLnBrk="1" latinLnBrk="0" hangingPunct="1">
        <a:defRPr sz="1900" kern="1200">
          <a:solidFill>
            <a:schemeClr val="tx1"/>
          </a:solidFill>
          <a:latin typeface="+mn-lt"/>
          <a:ea typeface="+mn-ea"/>
          <a:cs typeface="+mn-cs"/>
        </a:defRPr>
      </a:lvl5pPr>
      <a:lvl6pPr marL="2392527" algn="l" defTabSz="478505" rtl="0" eaLnBrk="1" latinLnBrk="0" hangingPunct="1">
        <a:defRPr sz="1900" kern="1200">
          <a:solidFill>
            <a:schemeClr val="tx1"/>
          </a:solidFill>
          <a:latin typeface="+mn-lt"/>
          <a:ea typeface="+mn-ea"/>
          <a:cs typeface="+mn-cs"/>
        </a:defRPr>
      </a:lvl6pPr>
      <a:lvl7pPr marL="2871035" algn="l" defTabSz="478505" rtl="0" eaLnBrk="1" latinLnBrk="0" hangingPunct="1">
        <a:defRPr sz="1900" kern="1200">
          <a:solidFill>
            <a:schemeClr val="tx1"/>
          </a:solidFill>
          <a:latin typeface="+mn-lt"/>
          <a:ea typeface="+mn-ea"/>
          <a:cs typeface="+mn-cs"/>
        </a:defRPr>
      </a:lvl7pPr>
      <a:lvl8pPr marL="3349540" algn="l" defTabSz="478505" rtl="0" eaLnBrk="1" latinLnBrk="0" hangingPunct="1">
        <a:defRPr sz="1900" kern="1200">
          <a:solidFill>
            <a:schemeClr val="tx1"/>
          </a:solidFill>
          <a:latin typeface="+mn-lt"/>
          <a:ea typeface="+mn-ea"/>
          <a:cs typeface="+mn-cs"/>
        </a:defRPr>
      </a:lvl8pPr>
      <a:lvl9pPr marL="3828046" algn="l" defTabSz="47850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hyperlink" Target="http://www.example.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s://schedule.icann.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mailto:maryam.bakoshi@icann.org%20to" TargetMode="Externa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hyperlink" Target="http://www.ncuc.org/" TargetMode="External"/><Relationship Id="rId4" Type="http://schemas.openxmlformats.org/officeDocument/2006/relationships/hyperlink" Target="mailto:ncuc@ncuc.org" TargetMode="External"/><Relationship Id="rId5" Type="http://schemas.openxmlformats.org/officeDocument/2006/relationships/hyperlink" Target="http://www.ncuc.org/participate/become-a-member/" TargetMode="External"/><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nso.icann.org/en/issues/background-briefing-27oct16-en.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a:spLocks noChangeArrowheads="1"/>
          </p:cNvSpPr>
          <p:nvPr/>
        </p:nvSpPr>
        <p:spPr bwMode="auto">
          <a:xfrm>
            <a:off x="2084388" y="4471988"/>
            <a:ext cx="6234912" cy="69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lnSpc>
                <a:spcPts val="4700"/>
              </a:lnSpc>
            </a:pPr>
            <a:r>
              <a:rPr lang="en-US" altLang="en-US" sz="4000" dirty="0" smtClean="0">
                <a:solidFill>
                  <a:srgbClr val="FFFFFF"/>
                </a:solidFill>
                <a:latin typeface="+mn-lt"/>
              </a:rPr>
              <a:t>NCUC – Newcomers Webinar</a:t>
            </a:r>
            <a:endParaRPr lang="en-US" altLang="en-US" sz="4000" dirty="0">
              <a:solidFill>
                <a:srgbClr val="FFFFFF"/>
              </a:solidFill>
              <a:latin typeface="+mn-lt"/>
            </a:endParaRPr>
          </a:p>
        </p:txBody>
      </p:sp>
      <p:sp>
        <p:nvSpPr>
          <p:cNvPr id="3" name="TextBox 3"/>
          <p:cNvSpPr txBox="1">
            <a:spLocks noChangeArrowheads="1"/>
          </p:cNvSpPr>
          <p:nvPr/>
        </p:nvSpPr>
        <p:spPr bwMode="auto">
          <a:xfrm>
            <a:off x="2054225" y="5153025"/>
            <a:ext cx="33425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r>
              <a:rPr lang="en-US" altLang="en-US" sz="2000" dirty="0">
                <a:solidFill>
                  <a:srgbClr val="FFFFFF"/>
                </a:solidFill>
                <a:latin typeface="+mn-lt"/>
                <a:sym typeface="Wingdings" charset="2"/>
              </a:rPr>
              <a:t> </a:t>
            </a:r>
            <a:r>
              <a:rPr lang="en-US" altLang="en-US" sz="2000" dirty="0" smtClean="0">
                <a:solidFill>
                  <a:srgbClr val="FFFFFF"/>
                </a:solidFill>
                <a:latin typeface="+mn-lt"/>
                <a:sym typeface="Wingdings" charset="2"/>
              </a:rPr>
              <a:t>24 </a:t>
            </a:r>
            <a:r>
              <a:rPr lang="en-US" altLang="en-US" sz="2000" dirty="0">
                <a:solidFill>
                  <a:srgbClr val="FFFFFF"/>
                </a:solidFill>
                <a:latin typeface="+mn-lt"/>
                <a:sym typeface="Wingdings" charset="2"/>
              </a:rPr>
              <a:t>February 2017 | </a:t>
            </a:r>
            <a:r>
              <a:rPr lang="en-US" altLang="en-US" sz="2000" dirty="0" smtClean="0">
                <a:solidFill>
                  <a:srgbClr val="FFFFFF"/>
                </a:solidFill>
                <a:latin typeface="+mn-lt"/>
                <a:sym typeface="Wingdings" charset="2"/>
              </a:rPr>
              <a:t>1600 </a:t>
            </a:r>
            <a:r>
              <a:rPr lang="en-US" altLang="en-US" sz="2000" dirty="0">
                <a:solidFill>
                  <a:srgbClr val="FFFFFF"/>
                </a:solidFill>
                <a:latin typeface="+mn-lt"/>
                <a:sym typeface="Wingdings" charset="2"/>
              </a:rPr>
              <a:t>UTC</a:t>
            </a:r>
            <a:endParaRPr lang="en-US" altLang="en-US" sz="2000" dirty="0">
              <a:solidFill>
                <a:srgbClr val="FFFFFF"/>
              </a:solidFill>
              <a:latin typeface="+mn-lt"/>
            </a:endParaRPr>
          </a:p>
        </p:txBody>
      </p:sp>
    </p:spTree>
    <p:extLst>
      <p:ext uri="{BB962C8B-B14F-4D97-AF65-F5344CB8AC3E}">
        <p14:creationId xmlns:p14="http://schemas.microsoft.com/office/powerpoint/2010/main" val="1657599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700" y="998870"/>
            <a:ext cx="9144000" cy="3882369"/>
          </a:xfrm>
          <a:prstGeom prst="rect">
            <a:avLst/>
          </a:prstGeom>
        </p:spPr>
        <p:txBody>
          <a:bodyPr wrap="square" lIns="95782" tIns="47891" rIns="95782" bIns="47891">
            <a:spAutoFit/>
          </a:bodyPr>
          <a:lstStyle/>
          <a:p>
            <a:pPr>
              <a:buSzPct val="120000"/>
            </a:pPr>
            <a:r>
              <a:rPr lang="en-US" sz="2400" b="1" dirty="0" smtClean="0">
                <a:cs typeface="Source Sans Pro"/>
              </a:rPr>
              <a:t>Access </a:t>
            </a:r>
            <a:r>
              <a:rPr lang="en-US" sz="2400" b="1" dirty="0">
                <a:cs typeface="Source Sans Pro"/>
              </a:rPr>
              <a:t>to </a:t>
            </a:r>
            <a:r>
              <a:rPr lang="en-US" sz="2400" b="1" dirty="0" smtClean="0">
                <a:cs typeface="Source Sans Pro"/>
              </a:rPr>
              <a:t>knowledge/Freedom of Expression </a:t>
            </a:r>
            <a:r>
              <a:rPr lang="en-US" sz="2400" b="1" dirty="0">
                <a:cs typeface="Source Sans Pro"/>
              </a:rPr>
              <a:t>and </a:t>
            </a:r>
            <a:r>
              <a:rPr lang="en-US" sz="2400" b="1" dirty="0" smtClean="0">
                <a:cs typeface="Source Sans Pro"/>
              </a:rPr>
              <a:t>trademarks</a:t>
            </a:r>
          </a:p>
          <a:p>
            <a:pPr marL="837686" lvl="1" indent="-359181">
              <a:spcAft>
                <a:spcPts val="628"/>
              </a:spcAft>
              <a:buSzPct val="120000"/>
              <a:buFont typeface="Arial"/>
              <a:buChar char="•"/>
            </a:pPr>
            <a:r>
              <a:rPr lang="en-US" sz="2400" dirty="0">
                <a:cs typeface="Source Sans Pro"/>
              </a:rPr>
              <a:t>T</a:t>
            </a:r>
            <a:r>
              <a:rPr lang="en-US" sz="2400" dirty="0" smtClean="0">
                <a:cs typeface="Source Sans Pro"/>
              </a:rPr>
              <a:t>ension </a:t>
            </a:r>
            <a:r>
              <a:rPr lang="en-US" sz="2400" dirty="0">
                <a:cs typeface="Source Sans Pro"/>
              </a:rPr>
              <a:t>between freedom of expression and trademark </a:t>
            </a:r>
            <a:r>
              <a:rPr lang="en-US" sz="2400" dirty="0" smtClean="0">
                <a:cs typeface="Source Sans Pro"/>
              </a:rPr>
              <a:t>rights</a:t>
            </a:r>
          </a:p>
          <a:p>
            <a:pPr marL="837686" lvl="1" indent="-359181">
              <a:spcAft>
                <a:spcPts val="628"/>
              </a:spcAft>
              <a:buSzPct val="120000"/>
              <a:buFont typeface="Arial"/>
              <a:buChar char="•"/>
            </a:pPr>
            <a:r>
              <a:rPr lang="en-US" sz="2400" dirty="0" smtClean="0">
                <a:cs typeface="Source Sans Pro"/>
              </a:rPr>
              <a:t>Seeking </a:t>
            </a:r>
            <a:r>
              <a:rPr lang="en-US" sz="2400" dirty="0">
                <a:cs typeface="Source Sans Pro"/>
              </a:rPr>
              <a:t>b</a:t>
            </a:r>
            <a:r>
              <a:rPr lang="en-US" sz="2400" dirty="0" smtClean="0">
                <a:cs typeface="Source Sans Pro"/>
              </a:rPr>
              <a:t>alance </a:t>
            </a:r>
            <a:r>
              <a:rPr lang="en-US" sz="2400" dirty="0">
                <a:cs typeface="Source Sans Pro"/>
              </a:rPr>
              <a:t>in domain policy and dispute </a:t>
            </a:r>
            <a:r>
              <a:rPr lang="en-US" sz="2400" dirty="0" smtClean="0">
                <a:cs typeface="Source Sans Pro"/>
              </a:rPr>
              <a:t>resolution</a:t>
            </a:r>
          </a:p>
          <a:p>
            <a:pPr>
              <a:spcAft>
                <a:spcPts val="628"/>
              </a:spcAft>
              <a:buSzPct val="120000"/>
            </a:pPr>
            <a:endParaRPr lang="en-US" sz="2400" dirty="0" smtClean="0">
              <a:cs typeface="Source Sans Pro"/>
            </a:endParaRPr>
          </a:p>
          <a:p>
            <a:pPr>
              <a:spcAft>
                <a:spcPts val="628"/>
              </a:spcAft>
              <a:buSzPct val="120000"/>
            </a:pPr>
            <a:r>
              <a:rPr lang="en-US" sz="2400" b="1" dirty="0" smtClean="0">
                <a:cs typeface="Source Sans Pro"/>
              </a:rPr>
              <a:t>Privacy</a:t>
            </a:r>
            <a:r>
              <a:rPr lang="en-US" sz="2400" b="1" dirty="0">
                <a:cs typeface="Source Sans Pro"/>
              </a:rPr>
              <a:t>, ICANN and </a:t>
            </a:r>
            <a:r>
              <a:rPr lang="en-US" sz="2400" b="1" dirty="0" smtClean="0">
                <a:cs typeface="Source Sans Pro"/>
              </a:rPr>
              <a:t>WHOIS</a:t>
            </a:r>
            <a:endParaRPr lang="en-US" sz="2400" b="1" dirty="0">
              <a:cs typeface="Source Sans Pro"/>
            </a:endParaRPr>
          </a:p>
          <a:p>
            <a:pPr marL="821405" lvl="1" indent="-342900">
              <a:spcAft>
                <a:spcPts val="628"/>
              </a:spcAft>
              <a:buSzPct val="120000"/>
              <a:buFont typeface="Arial"/>
              <a:buChar char="•"/>
            </a:pPr>
            <a:r>
              <a:rPr lang="en-US" sz="2400" dirty="0">
                <a:cs typeface="Source Sans Pro"/>
              </a:rPr>
              <a:t>Concern - treatment of registrant </a:t>
            </a:r>
            <a:r>
              <a:rPr lang="en-US" sz="2400" dirty="0" smtClean="0">
                <a:cs typeface="Source Sans Pro"/>
              </a:rPr>
              <a:t>data (</a:t>
            </a:r>
            <a:r>
              <a:rPr lang="en-US" sz="2400" dirty="0">
                <a:cs typeface="Source Sans Pro"/>
              </a:rPr>
              <a:t>those that register </a:t>
            </a:r>
            <a:r>
              <a:rPr lang="en-US" sz="2400" dirty="0">
                <a:cs typeface="Source Sans Pro"/>
                <a:hlinkClick r:id="rId3"/>
              </a:rPr>
              <a:t>www.example.com</a:t>
            </a:r>
            <a:r>
              <a:rPr lang="en-US" sz="2400" dirty="0">
                <a:cs typeface="Source Sans Pro"/>
              </a:rPr>
              <a:t> )</a:t>
            </a:r>
          </a:p>
          <a:p>
            <a:pPr marL="821405" lvl="1" indent="-342900">
              <a:spcAft>
                <a:spcPts val="628"/>
              </a:spcAft>
              <a:buSzPct val="120000"/>
              <a:buFont typeface="Arial"/>
              <a:buChar char="•"/>
            </a:pPr>
            <a:r>
              <a:rPr lang="en-US" sz="2400" dirty="0">
                <a:cs typeface="Source Sans Pro"/>
              </a:rPr>
              <a:t>You can recommend privacy protections</a:t>
            </a:r>
          </a:p>
          <a:p>
            <a:pPr marL="821405" lvl="1" indent="-342900">
              <a:spcAft>
                <a:spcPts val="628"/>
              </a:spcAft>
              <a:buSzPct val="120000"/>
              <a:buFont typeface="Arial"/>
              <a:buChar char="•"/>
            </a:pPr>
            <a:r>
              <a:rPr lang="en-US" sz="2400" dirty="0">
                <a:cs typeface="Source Sans Pro"/>
              </a:rPr>
              <a:t>You can engage with discussions on data protection </a:t>
            </a:r>
            <a:r>
              <a:rPr lang="en-US" sz="2400" dirty="0" smtClean="0">
                <a:cs typeface="Source Sans Pro"/>
              </a:rPr>
              <a:t>regulations</a:t>
            </a:r>
            <a:endParaRPr lang="en-US" sz="2400" dirty="0">
              <a:cs typeface="Source Sans Pro"/>
            </a:endParaRPr>
          </a:p>
        </p:txBody>
      </p:sp>
      <p:sp>
        <p:nvSpPr>
          <p:cNvPr id="2" name="Title 1"/>
          <p:cNvSpPr>
            <a:spLocks noGrp="1"/>
          </p:cNvSpPr>
          <p:nvPr>
            <p:ph type="title"/>
          </p:nvPr>
        </p:nvSpPr>
        <p:spPr/>
        <p:txBody>
          <a:bodyPr/>
          <a:lstStyle/>
          <a:p>
            <a:r>
              <a:rPr lang="en-US" dirty="0" smtClean="0">
                <a:latin typeface="+mn-lt"/>
              </a:rPr>
              <a:t>Topics NCUC Work on</a:t>
            </a:r>
            <a:endParaRPr lang="en-US" dirty="0">
              <a:latin typeface="+mn-lt"/>
            </a:endParaRPr>
          </a:p>
        </p:txBody>
      </p:sp>
    </p:spTree>
    <p:extLst>
      <p:ext uri="{BB962C8B-B14F-4D97-AF65-F5344CB8AC3E}">
        <p14:creationId xmlns:p14="http://schemas.microsoft.com/office/powerpoint/2010/main" val="3876149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Accountability Issues</a:t>
            </a:r>
            <a:endParaRPr lang="en-US" dirty="0">
              <a:latin typeface="+mn-lt"/>
            </a:endParaRPr>
          </a:p>
        </p:txBody>
      </p:sp>
      <p:sp>
        <p:nvSpPr>
          <p:cNvPr id="4" name="TextBox 3"/>
          <p:cNvSpPr txBox="1"/>
          <p:nvPr/>
        </p:nvSpPr>
        <p:spPr>
          <a:xfrm>
            <a:off x="298556" y="927135"/>
            <a:ext cx="9277243" cy="5262979"/>
          </a:xfrm>
          <a:prstGeom prst="rect">
            <a:avLst/>
          </a:prstGeom>
          <a:noFill/>
        </p:spPr>
        <p:txBody>
          <a:bodyPr wrap="square" rtlCol="0">
            <a:spAutoFit/>
          </a:bodyPr>
          <a:lstStyle/>
          <a:p>
            <a:r>
              <a:rPr lang="en-US" sz="2400" b="1" dirty="0"/>
              <a:t>Cross Community Working Group (CCWG) On Enhancing ICANN Accountability - two work Streams:</a:t>
            </a:r>
          </a:p>
          <a:p>
            <a:endParaRPr lang="en-US" sz="2400" dirty="0"/>
          </a:p>
          <a:p>
            <a:pPr marL="285750" indent="-285750">
              <a:buFont typeface="Arial"/>
              <a:buChar char="•"/>
            </a:pPr>
            <a:r>
              <a:rPr lang="en-US" sz="2400" dirty="0"/>
              <a:t>WS1: mechanisms to complete the IANA Stewardship Transition.</a:t>
            </a:r>
          </a:p>
          <a:p>
            <a:pPr marL="285750" indent="-285750">
              <a:buFont typeface="Arial"/>
              <a:buChar char="•"/>
            </a:pPr>
            <a:r>
              <a:rPr lang="en-US" sz="2400" dirty="0"/>
              <a:t>WS2: accountability topics that extend beyond the IANA Stewardship Transition: </a:t>
            </a:r>
            <a:r>
              <a:rPr lang="en-US" sz="2400" b="1" dirty="0"/>
              <a:t>Diversity,  Guidelines for Good Faith Conduct, Human Rights, Jurisdiction, Ombudsman, SO/AC Accountability, Staff Accountability, Transparency.</a:t>
            </a:r>
          </a:p>
          <a:p>
            <a:endParaRPr lang="en-US" sz="2400" dirty="0"/>
          </a:p>
          <a:p>
            <a:r>
              <a:rPr lang="en-US" sz="2400" b="1" dirty="0"/>
              <a:t>How to get involved?</a:t>
            </a:r>
          </a:p>
          <a:p>
            <a:pPr marL="285750" indent="-285750">
              <a:buFont typeface="Arial"/>
              <a:buChar char="•"/>
            </a:pPr>
            <a:r>
              <a:rPr lang="en-US" sz="2400" dirty="0"/>
              <a:t>Join the subgroups dealing with particular topic as a member or an observer </a:t>
            </a:r>
          </a:p>
          <a:p>
            <a:pPr marL="285750" indent="-285750">
              <a:buFont typeface="Arial"/>
              <a:buChar char="•"/>
            </a:pPr>
            <a:r>
              <a:rPr lang="en-US" sz="2400" dirty="0"/>
              <a:t>Help us to draft public comments to the subgroup reports (all the subgroups have different timelines) </a:t>
            </a:r>
            <a:endParaRPr lang="ru-RU" sz="2400" dirty="0"/>
          </a:p>
        </p:txBody>
      </p:sp>
    </p:spTree>
    <p:extLst>
      <p:ext uri="{BB962C8B-B14F-4D97-AF65-F5344CB8AC3E}">
        <p14:creationId xmlns:p14="http://schemas.microsoft.com/office/powerpoint/2010/main" val="11004553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78"/>
            <a:ext cx="9906000" cy="710655"/>
          </a:xfrm>
        </p:spPr>
        <p:txBody>
          <a:bodyPr/>
          <a:lstStyle/>
          <a:p>
            <a:r>
              <a:rPr lang="en-US" dirty="0">
                <a:latin typeface="+mn-lt"/>
              </a:rPr>
              <a:t>Getting Involved: </a:t>
            </a:r>
            <a:r>
              <a:rPr lang="en-US" dirty="0" smtClean="0">
                <a:latin typeface="+mn-lt"/>
              </a:rPr>
              <a:t>NCUC Bylaws </a:t>
            </a:r>
            <a:r>
              <a:rPr lang="en-US" dirty="0">
                <a:latin typeface="+mn-lt"/>
              </a:rPr>
              <a:t>&amp; Procedures</a:t>
            </a:r>
          </a:p>
        </p:txBody>
      </p:sp>
      <p:sp>
        <p:nvSpPr>
          <p:cNvPr id="3" name="Content Placeholder 2"/>
          <p:cNvSpPr txBox="1">
            <a:spLocks/>
          </p:cNvSpPr>
          <p:nvPr/>
        </p:nvSpPr>
        <p:spPr>
          <a:xfrm>
            <a:off x="223654" y="878304"/>
            <a:ext cx="9504546" cy="443029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A great way to get involved is to work with the </a:t>
            </a:r>
            <a:r>
              <a:rPr lang="en-US" sz="2400" b="1" i="1" dirty="0"/>
              <a:t>Procedures Task Force </a:t>
            </a:r>
            <a:r>
              <a:rPr lang="en-US" sz="2400" dirty="0"/>
              <a:t>and </a:t>
            </a:r>
            <a:r>
              <a:rPr lang="en-US" sz="2400" b="1" i="1" dirty="0"/>
              <a:t>Bylaws Process</a:t>
            </a:r>
            <a:r>
              <a:rPr lang="en-US" sz="2400" dirty="0"/>
              <a:t>!</a:t>
            </a:r>
          </a:p>
          <a:p>
            <a:r>
              <a:rPr lang="en-US" sz="2400" dirty="0"/>
              <a:t>The Procedures Task Force meets weekly, but you can also follow along with the Google Doc:</a:t>
            </a:r>
          </a:p>
          <a:p>
            <a:pPr lvl="1"/>
            <a:r>
              <a:rPr lang="en-US" sz="2400" dirty="0"/>
              <a:t>https://docs.google.com/document/d/1b-GyV4FQdIZ8MIWiKVznSsxlb-_z7GQCZotf1g_wosk/edit?usp=sharing</a:t>
            </a:r>
          </a:p>
          <a:p>
            <a:r>
              <a:rPr lang="en-US" sz="2400" dirty="0"/>
              <a:t>The new bylaws work will be beginning soon!</a:t>
            </a:r>
          </a:p>
        </p:txBody>
      </p:sp>
    </p:spTree>
    <p:extLst>
      <p:ext uri="{BB962C8B-B14F-4D97-AF65-F5344CB8AC3E}">
        <p14:creationId xmlns:p14="http://schemas.microsoft.com/office/powerpoint/2010/main" val="530129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78"/>
            <a:ext cx="9906000" cy="667878"/>
          </a:xfrm>
        </p:spPr>
        <p:txBody>
          <a:bodyPr/>
          <a:lstStyle/>
          <a:p>
            <a:r>
              <a:rPr lang="en-US" sz="3600" dirty="0">
                <a:latin typeface="+mn-lt"/>
              </a:rPr>
              <a:t>ICANN 58 </a:t>
            </a:r>
            <a:r>
              <a:rPr lang="en-US" sz="3600" dirty="0" smtClean="0">
                <a:latin typeface="+mn-lt"/>
              </a:rPr>
              <a:t>Copenhagen</a:t>
            </a:r>
            <a:endParaRPr lang="en-US" dirty="0">
              <a:latin typeface="+mn-lt"/>
            </a:endParaRPr>
          </a:p>
        </p:txBody>
      </p:sp>
      <p:sp>
        <p:nvSpPr>
          <p:cNvPr id="4" name="TextBox 3"/>
          <p:cNvSpPr txBox="1"/>
          <p:nvPr/>
        </p:nvSpPr>
        <p:spPr>
          <a:xfrm>
            <a:off x="279400" y="1925935"/>
            <a:ext cx="9182100" cy="4154984"/>
          </a:xfrm>
          <a:prstGeom prst="rect">
            <a:avLst/>
          </a:prstGeom>
          <a:noFill/>
        </p:spPr>
        <p:txBody>
          <a:bodyPr wrap="square" rtlCol="0">
            <a:spAutoFit/>
          </a:bodyPr>
          <a:lstStyle/>
          <a:p>
            <a:r>
              <a:rPr lang="en-US" sz="2400" dirty="0">
                <a:cs typeface="Source Sans Pro"/>
              </a:rPr>
              <a:t>Find the ICANN Schedule here: </a:t>
            </a:r>
            <a:r>
              <a:rPr lang="en-US" sz="2400" dirty="0">
                <a:cs typeface="Source Sans Pro"/>
                <a:hlinkClick r:id="rId2"/>
              </a:rPr>
              <a:t>https://schedule.icann.org</a:t>
            </a:r>
            <a:r>
              <a:rPr lang="en-US" sz="2400" dirty="0" smtClean="0">
                <a:cs typeface="Source Sans Pro"/>
                <a:hlinkClick r:id="rId2"/>
              </a:rPr>
              <a:t>/</a:t>
            </a:r>
            <a:endParaRPr lang="en-US" sz="2400" dirty="0" smtClean="0">
              <a:cs typeface="Source Sans Pro"/>
            </a:endParaRPr>
          </a:p>
          <a:p>
            <a:endParaRPr lang="en-US" sz="2400" dirty="0" smtClean="0">
              <a:cs typeface="Source Sans Pro"/>
            </a:endParaRPr>
          </a:p>
          <a:p>
            <a:pPr marL="342900" indent="-342900">
              <a:buFont typeface="Arial" charset="0"/>
              <a:buChar char="•"/>
            </a:pPr>
            <a:r>
              <a:rPr lang="en-US" sz="2400" dirty="0" smtClean="0">
                <a:cs typeface="Source Sans Pro"/>
              </a:rPr>
              <a:t>NCUC Outreach (will cover all of the hot topics)</a:t>
            </a:r>
          </a:p>
          <a:p>
            <a:pPr marL="342900" indent="-342900">
              <a:buFont typeface="Arial" charset="0"/>
              <a:buChar char="•"/>
            </a:pPr>
            <a:endParaRPr lang="en-US" sz="2400" dirty="0" smtClean="0">
              <a:cs typeface="Source Sans Pro"/>
            </a:endParaRPr>
          </a:p>
          <a:p>
            <a:pPr marL="342900" indent="-342900">
              <a:buFont typeface="Arial" charset="0"/>
              <a:buChar char="•"/>
            </a:pPr>
            <a:r>
              <a:rPr lang="en-US" sz="2400" dirty="0" smtClean="0">
                <a:cs typeface="Source Sans Pro"/>
              </a:rPr>
              <a:t>NCUC Constituency day</a:t>
            </a:r>
          </a:p>
          <a:p>
            <a:pPr marL="1299909" lvl="2" indent="-342900">
              <a:buFont typeface="Arial" charset="0"/>
              <a:buChar char="•"/>
            </a:pPr>
            <a:r>
              <a:rPr lang="en-US" sz="2400" dirty="0" smtClean="0">
                <a:cs typeface="Source Sans Pro"/>
              </a:rPr>
              <a:t>Possible meeting with the CEO to discuss human rights</a:t>
            </a:r>
          </a:p>
          <a:p>
            <a:pPr marL="1299909" lvl="2" indent="-342900">
              <a:buFont typeface="Arial" charset="0"/>
              <a:buChar char="•"/>
            </a:pPr>
            <a:r>
              <a:rPr lang="en-US" sz="2400" dirty="0" smtClean="0">
                <a:cs typeface="Source Sans Pro"/>
              </a:rPr>
              <a:t>Meeting with the Board members to tell them about NCUC</a:t>
            </a:r>
          </a:p>
          <a:p>
            <a:pPr marL="1299909" lvl="2" indent="-342900">
              <a:buFont typeface="Arial" charset="0"/>
              <a:buChar char="•"/>
            </a:pPr>
            <a:r>
              <a:rPr lang="en-US" sz="2400" dirty="0" smtClean="0">
                <a:cs typeface="Source Sans Pro"/>
              </a:rPr>
              <a:t>Newcomers segment on what NCUC does  </a:t>
            </a:r>
          </a:p>
          <a:p>
            <a:pPr marL="1299909" lvl="2" indent="-342900">
              <a:buFont typeface="Arial" charset="0"/>
              <a:buChar char="•"/>
            </a:pPr>
            <a:endParaRPr lang="en-US" sz="2400" dirty="0" smtClean="0">
              <a:cs typeface="Source Sans Pro"/>
            </a:endParaRPr>
          </a:p>
          <a:p>
            <a:pPr marL="342900" indent="-342900">
              <a:buFont typeface="Arial" charset="0"/>
              <a:buChar char="•"/>
            </a:pPr>
            <a:r>
              <a:rPr lang="en-US" sz="2400" dirty="0" smtClean="0">
                <a:cs typeface="Source Sans Pro"/>
              </a:rPr>
              <a:t>Public Forum: Get the Mic and say whatever you want to the Board</a:t>
            </a:r>
          </a:p>
          <a:p>
            <a:pPr marL="342900" indent="-342900">
              <a:buFont typeface="Arial" charset="0"/>
              <a:buChar char="•"/>
            </a:pPr>
            <a:endParaRPr lang="en-US" sz="2400" dirty="0" smtClean="0">
              <a:cs typeface="Source Sans Pro"/>
            </a:endParaRPr>
          </a:p>
        </p:txBody>
      </p:sp>
      <p:sp>
        <p:nvSpPr>
          <p:cNvPr id="3" name="Rectangle 2"/>
          <p:cNvSpPr/>
          <p:nvPr/>
        </p:nvSpPr>
        <p:spPr>
          <a:xfrm>
            <a:off x="279400" y="816114"/>
            <a:ext cx="9372600" cy="954107"/>
          </a:xfrm>
          <a:prstGeom prst="rect">
            <a:avLst/>
          </a:prstGeom>
        </p:spPr>
        <p:txBody>
          <a:bodyPr wrap="square">
            <a:spAutoFit/>
          </a:bodyPr>
          <a:lstStyle/>
          <a:p>
            <a:r>
              <a:rPr lang="en-US" sz="2800" dirty="0"/>
              <a:t>A</a:t>
            </a:r>
            <a:r>
              <a:rPr lang="en-US" sz="2800" dirty="0" smtClean="0"/>
              <a:t> </a:t>
            </a:r>
            <a:r>
              <a:rPr lang="en-US" sz="2800" dirty="0"/>
              <a:t>good opportunity to get involved: what to expect, what to attend on-site and remotely</a:t>
            </a:r>
            <a:endParaRPr lang="en-US" sz="2400" dirty="0"/>
          </a:p>
        </p:txBody>
      </p:sp>
    </p:spTree>
    <p:extLst>
      <p:ext uri="{BB962C8B-B14F-4D97-AF65-F5344CB8AC3E}">
        <p14:creationId xmlns:p14="http://schemas.microsoft.com/office/powerpoint/2010/main" val="14147668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78"/>
            <a:ext cx="9906000" cy="680578"/>
          </a:xfrm>
        </p:spPr>
        <p:txBody>
          <a:bodyPr/>
          <a:lstStyle/>
          <a:p>
            <a:r>
              <a:rPr lang="en-US" sz="3200" dirty="0" smtClean="0">
                <a:latin typeface="+mn-lt"/>
              </a:rPr>
              <a:t>Your Executive Committee Reps and Points of contact</a:t>
            </a:r>
            <a:endParaRPr lang="en-US" sz="3200" dirty="0">
              <a:latin typeface="+mn-lt"/>
            </a:endParaRPr>
          </a:p>
        </p:txBody>
      </p:sp>
      <p:sp>
        <p:nvSpPr>
          <p:cNvPr id="6" name="TextBox 5"/>
          <p:cNvSpPr txBox="1"/>
          <p:nvPr/>
        </p:nvSpPr>
        <p:spPr>
          <a:xfrm>
            <a:off x="330200" y="678342"/>
            <a:ext cx="8839200" cy="5647700"/>
          </a:xfrm>
          <a:prstGeom prst="rect">
            <a:avLst/>
          </a:prstGeom>
          <a:noFill/>
        </p:spPr>
        <p:txBody>
          <a:bodyPr wrap="square" rtlCol="0">
            <a:spAutoFit/>
          </a:bodyPr>
          <a:lstStyle/>
          <a:p>
            <a:r>
              <a:rPr lang="en-US" b="1" dirty="0" err="1" smtClean="0">
                <a:cs typeface="Source Sans Pro"/>
              </a:rPr>
              <a:t>www.ncuc.org</a:t>
            </a:r>
            <a:r>
              <a:rPr lang="en-US" b="1" dirty="0" smtClean="0">
                <a:cs typeface="Source Sans Pro"/>
              </a:rPr>
              <a:t>/governance/executive-committee</a:t>
            </a:r>
            <a:r>
              <a:rPr lang="en-US" b="1" dirty="0">
                <a:cs typeface="Source Sans Pro"/>
              </a:rPr>
              <a:t>/</a:t>
            </a:r>
          </a:p>
          <a:p>
            <a:r>
              <a:rPr lang="en-US" dirty="0" smtClean="0">
                <a:cs typeface="Source Sans Pro"/>
              </a:rPr>
              <a:t>Regions: Europe, Asia Pacific, North America, LAC, Africa</a:t>
            </a:r>
            <a:endParaRPr lang="en-US" dirty="0">
              <a:cs typeface="Source Sans Pro"/>
            </a:endParaRPr>
          </a:p>
          <a:p>
            <a:endParaRPr lang="en-US" b="1" dirty="0" smtClean="0">
              <a:cs typeface="Source Sans Pro"/>
            </a:endParaRPr>
          </a:p>
          <a:p>
            <a:endParaRPr lang="en-US" b="1" dirty="0">
              <a:cs typeface="Source Sans Pro"/>
            </a:endParaRPr>
          </a:p>
          <a:p>
            <a:endParaRPr lang="en-US" b="1" dirty="0" smtClean="0">
              <a:cs typeface="Source Sans Pro"/>
            </a:endParaRPr>
          </a:p>
          <a:p>
            <a:endParaRPr lang="en-US" b="1" dirty="0">
              <a:cs typeface="Source Sans Pro"/>
            </a:endParaRPr>
          </a:p>
          <a:p>
            <a:endParaRPr lang="en-US" b="1" dirty="0">
              <a:cs typeface="Source Sans Pro"/>
            </a:endParaRPr>
          </a:p>
          <a:p>
            <a:endParaRPr lang="en-US" b="1" dirty="0" smtClean="0">
              <a:cs typeface="Source Sans Pro"/>
            </a:endParaRPr>
          </a:p>
          <a:p>
            <a:endParaRPr lang="en-US" b="1" dirty="0" smtClean="0">
              <a:cs typeface="Source Sans Pro"/>
            </a:endParaRPr>
          </a:p>
          <a:p>
            <a:endParaRPr lang="en-US" b="1" dirty="0">
              <a:cs typeface="Source Sans Pro"/>
            </a:endParaRPr>
          </a:p>
          <a:p>
            <a:endParaRPr lang="en-US" b="1" dirty="0" smtClean="0">
              <a:cs typeface="Source Sans Pro"/>
            </a:endParaRPr>
          </a:p>
          <a:p>
            <a:endParaRPr lang="en-US" b="1" dirty="0">
              <a:cs typeface="Source Sans Pro"/>
            </a:endParaRPr>
          </a:p>
          <a:p>
            <a:endParaRPr lang="en-US" b="1" dirty="0" smtClean="0">
              <a:cs typeface="Source Sans Pro"/>
            </a:endParaRPr>
          </a:p>
          <a:p>
            <a:endParaRPr lang="en-US" b="1" dirty="0">
              <a:cs typeface="Source Sans Pro"/>
            </a:endParaRPr>
          </a:p>
          <a:p>
            <a:endParaRPr lang="en-US" b="1" dirty="0" smtClean="0">
              <a:cs typeface="Source Sans Pro"/>
            </a:endParaRPr>
          </a:p>
          <a:p>
            <a:endParaRPr lang="en-US" b="1" dirty="0">
              <a:cs typeface="Source Sans Pro"/>
            </a:endParaRPr>
          </a:p>
          <a:p>
            <a:endParaRPr lang="en-US" b="1" dirty="0" smtClean="0">
              <a:cs typeface="Source Sans Pro"/>
            </a:endParaRPr>
          </a:p>
          <a:p>
            <a:r>
              <a:rPr lang="en-US" sz="1800" b="1" dirty="0" smtClean="0">
                <a:cs typeface="Source Sans Pro"/>
              </a:rPr>
              <a:t>You are already on the regional mailing list, contact your EC members through that list or ask Maryam at </a:t>
            </a:r>
            <a:r>
              <a:rPr lang="en-US" sz="1800" b="1" dirty="0" smtClean="0">
                <a:cs typeface="Source Sans Pro"/>
                <a:hlinkClick r:id="rId2"/>
              </a:rPr>
              <a:t>maryam.bakoshi@icann.org to</a:t>
            </a:r>
            <a:r>
              <a:rPr lang="en-US" sz="1800" b="1" dirty="0" smtClean="0">
                <a:cs typeface="Source Sans Pro"/>
              </a:rPr>
              <a:t> put you in touch.</a:t>
            </a:r>
            <a:endParaRPr lang="en-US" sz="1800" dirty="0" smtClean="0">
              <a:cs typeface="Source Sans Pro"/>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600" y="1358316"/>
            <a:ext cx="5676900" cy="4206901"/>
          </a:xfrm>
          <a:prstGeom prst="rect">
            <a:avLst/>
          </a:prstGeom>
        </p:spPr>
      </p:pic>
    </p:spTree>
    <p:extLst>
      <p:ext uri="{BB962C8B-B14F-4D97-AF65-F5344CB8AC3E}">
        <p14:creationId xmlns:p14="http://schemas.microsoft.com/office/powerpoint/2010/main" val="618449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atin typeface="+mn-lt"/>
              </a:rPr>
              <a:t> Thank You!</a:t>
            </a:r>
            <a:endParaRPr lang="en-US" sz="3600" b="1" dirty="0">
              <a:latin typeface="+mn-lt"/>
            </a:endParaRPr>
          </a:p>
        </p:txBody>
      </p:sp>
      <p:sp>
        <p:nvSpPr>
          <p:cNvPr id="3" name="Rectangle 2"/>
          <p:cNvSpPr/>
          <p:nvPr/>
        </p:nvSpPr>
        <p:spPr>
          <a:xfrm>
            <a:off x="432405" y="1024200"/>
            <a:ext cx="9021536" cy="2772709"/>
          </a:xfrm>
          <a:prstGeom prst="rect">
            <a:avLst/>
          </a:prstGeom>
        </p:spPr>
        <p:txBody>
          <a:bodyPr wrap="square" lIns="68415" tIns="34208" rIns="68415" bIns="34208">
            <a:spAutoFit/>
          </a:bodyPr>
          <a:lstStyle/>
          <a:p>
            <a:pPr marL="342900" indent="-342900">
              <a:lnSpc>
                <a:spcPct val="150000"/>
              </a:lnSpc>
              <a:buFont typeface="Arial" charset="0"/>
              <a:buChar char="•"/>
            </a:pPr>
            <a:r>
              <a:rPr lang="en-US" sz="2400" dirty="0" smtClean="0">
                <a:latin typeface="Source Sans Pro"/>
                <a:cs typeface="Source Sans Pro"/>
              </a:rPr>
              <a:t>Website: </a:t>
            </a:r>
            <a:r>
              <a:rPr lang="en-US" sz="2400" dirty="0" smtClean="0">
                <a:latin typeface="Source Sans Pro"/>
                <a:cs typeface="Source Sans Pro"/>
                <a:hlinkClick r:id="rId3"/>
              </a:rPr>
              <a:t>http</a:t>
            </a:r>
            <a:r>
              <a:rPr lang="en-US" sz="2400" dirty="0">
                <a:latin typeface="Source Sans Pro"/>
                <a:cs typeface="Source Sans Pro"/>
                <a:hlinkClick r:id="rId3"/>
              </a:rPr>
              <a:t>://www.ncuc.org</a:t>
            </a:r>
            <a:r>
              <a:rPr lang="en-US" sz="2400" dirty="0" smtClean="0">
                <a:latin typeface="Source Sans Pro"/>
                <a:cs typeface="Source Sans Pro"/>
                <a:hlinkClick r:id="rId3"/>
              </a:rPr>
              <a:t>/</a:t>
            </a:r>
            <a:r>
              <a:rPr lang="en-US" sz="2400" dirty="0" smtClean="0">
                <a:latin typeface="Source Sans Pro"/>
                <a:cs typeface="Source Sans Pro"/>
              </a:rPr>
              <a:t> </a:t>
            </a:r>
          </a:p>
          <a:p>
            <a:pPr marL="342900" indent="-342900">
              <a:lnSpc>
                <a:spcPct val="150000"/>
              </a:lnSpc>
              <a:buFont typeface="Arial" charset="0"/>
              <a:buChar char="•"/>
            </a:pPr>
            <a:r>
              <a:rPr lang="en-US" sz="2400" dirty="0" smtClean="0">
                <a:latin typeface="Source Sans Pro"/>
                <a:cs typeface="Source Sans Pro"/>
              </a:rPr>
              <a:t>Twitter: @NCUC</a:t>
            </a:r>
          </a:p>
          <a:p>
            <a:pPr marL="342900" indent="-342900">
              <a:lnSpc>
                <a:spcPct val="150000"/>
              </a:lnSpc>
              <a:buFont typeface="Arial" charset="0"/>
              <a:buChar char="•"/>
            </a:pPr>
            <a:r>
              <a:rPr lang="en-US" sz="2400" dirty="0" smtClean="0">
                <a:latin typeface="Source Sans Pro"/>
                <a:cs typeface="Source Sans Pro"/>
              </a:rPr>
              <a:t>Contact: </a:t>
            </a:r>
            <a:r>
              <a:rPr lang="en-US" sz="2400" dirty="0" smtClean="0">
                <a:hlinkClick r:id="rId4"/>
              </a:rPr>
              <a:t>ncuc@ncuc.org</a:t>
            </a:r>
            <a:r>
              <a:rPr lang="en-US" sz="2400" dirty="0" smtClean="0"/>
              <a:t> </a:t>
            </a:r>
            <a:endParaRPr lang="en-US" sz="2400" u="sng" dirty="0"/>
          </a:p>
          <a:p>
            <a:pPr marL="342900" indent="-342900">
              <a:lnSpc>
                <a:spcPct val="150000"/>
              </a:lnSpc>
              <a:buFont typeface="Arial" charset="0"/>
              <a:buChar char="•"/>
            </a:pPr>
            <a:r>
              <a:rPr lang="en-US" sz="2400" dirty="0" smtClean="0"/>
              <a:t>Join: </a:t>
            </a:r>
            <a:r>
              <a:rPr lang="en-US" sz="2400" u="sng" dirty="0">
                <a:hlinkClick r:id="rId5"/>
              </a:rPr>
              <a:t>http://www.ncuc.org</a:t>
            </a:r>
            <a:r>
              <a:rPr lang="en-US" sz="2400" u="sng" dirty="0" smtClean="0">
                <a:hlinkClick r:id="rId5"/>
              </a:rPr>
              <a:t>/join</a:t>
            </a:r>
            <a:endParaRPr lang="en-US" sz="2400" dirty="0">
              <a:latin typeface="Source Sans Pro"/>
              <a:cs typeface="Source Sans Pro"/>
            </a:endParaRPr>
          </a:p>
          <a:p>
            <a:pPr marL="342900" indent="-342900">
              <a:lnSpc>
                <a:spcPct val="150000"/>
              </a:lnSpc>
              <a:buFont typeface="Arial" charset="0"/>
              <a:buChar char="•"/>
            </a:pPr>
            <a:endParaRPr lang="en-US" sz="2400" dirty="0">
              <a:latin typeface="Source Sans Pro"/>
              <a:cs typeface="Source Sans Pro"/>
            </a:endParaRPr>
          </a:p>
        </p:txBody>
      </p:sp>
    </p:spTree>
    <p:extLst>
      <p:ext uri="{BB962C8B-B14F-4D97-AF65-F5344CB8AC3E}">
        <p14:creationId xmlns:p14="http://schemas.microsoft.com/office/powerpoint/2010/main" val="1712796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What is NCUC? </a:t>
            </a:r>
            <a:endParaRPr lang="en-US" dirty="0">
              <a:latin typeface="+mn-lt"/>
            </a:endParaRPr>
          </a:p>
        </p:txBody>
      </p:sp>
      <p:sp>
        <p:nvSpPr>
          <p:cNvPr id="4" name="TextBox 3"/>
          <p:cNvSpPr txBox="1"/>
          <p:nvPr/>
        </p:nvSpPr>
        <p:spPr>
          <a:xfrm>
            <a:off x="431800" y="952500"/>
            <a:ext cx="9105900" cy="4462760"/>
          </a:xfrm>
          <a:prstGeom prst="rect">
            <a:avLst/>
          </a:prstGeom>
          <a:noFill/>
        </p:spPr>
        <p:txBody>
          <a:bodyPr wrap="square" rtlCol="0">
            <a:spAutoFit/>
          </a:bodyPr>
          <a:lstStyle/>
          <a:p>
            <a:r>
              <a:rPr lang="en-US" sz="3200" dirty="0"/>
              <a:t>A History </a:t>
            </a:r>
            <a:endParaRPr lang="en-US" sz="3200" dirty="0" smtClean="0"/>
          </a:p>
          <a:p>
            <a:endParaRPr lang="en-US" sz="2800" dirty="0" smtClean="0">
              <a:cs typeface="Source Sans Pro"/>
            </a:endParaRPr>
          </a:p>
          <a:p>
            <a:r>
              <a:rPr lang="en-US" sz="2800" dirty="0" smtClean="0">
                <a:cs typeface="Source Sans Pro"/>
              </a:rPr>
              <a:t>Once upon a time, the Noncommercial </a:t>
            </a:r>
            <a:r>
              <a:rPr lang="en-US" sz="2800" dirty="0" smtClean="0">
                <a:cs typeface="Source Sans Pro"/>
              </a:rPr>
              <a:t>users </a:t>
            </a:r>
            <a:r>
              <a:rPr lang="en-US" sz="2800" dirty="0" smtClean="0">
                <a:cs typeface="Source Sans Pro"/>
              </a:rPr>
              <a:t>didn’t have a space to fight for their rights, related to domain names. </a:t>
            </a:r>
          </a:p>
          <a:p>
            <a:endParaRPr lang="en-US" sz="2800" dirty="0">
              <a:cs typeface="Source Sans Pro"/>
            </a:endParaRPr>
          </a:p>
          <a:p>
            <a:r>
              <a:rPr lang="en-US" sz="2800" dirty="0" smtClean="0">
                <a:cs typeface="Source Sans Pro"/>
              </a:rPr>
              <a:t>What rights? We will tell you. </a:t>
            </a:r>
          </a:p>
          <a:p>
            <a:endParaRPr lang="en-US" sz="2800" dirty="0">
              <a:cs typeface="Source Sans Pro"/>
            </a:endParaRPr>
          </a:p>
          <a:p>
            <a:r>
              <a:rPr lang="en-US" sz="2800" dirty="0" smtClean="0">
                <a:cs typeface="Source Sans Pro"/>
              </a:rPr>
              <a:t>But now we have a space to fight for noncommercial users’ rights, that is called NCUC: welcome </a:t>
            </a:r>
            <a:r>
              <a:rPr lang="en-US" sz="2800" dirty="0" smtClean="0">
                <a:cs typeface="Source Sans Pro"/>
                <a:sym typeface="Wingdings"/>
              </a:rPr>
              <a:t> </a:t>
            </a:r>
            <a:endParaRPr lang="en-US" sz="2800" dirty="0" smtClean="0">
              <a:cs typeface="Source Sans Pro"/>
            </a:endParaRPr>
          </a:p>
          <a:p>
            <a:endParaRPr lang="en-US" sz="2800" dirty="0">
              <a:cs typeface="Source Sans Pro"/>
            </a:endParaRPr>
          </a:p>
        </p:txBody>
      </p:sp>
    </p:spTree>
    <p:extLst>
      <p:ext uri="{BB962C8B-B14F-4D97-AF65-F5344CB8AC3E}">
        <p14:creationId xmlns:p14="http://schemas.microsoft.com/office/powerpoint/2010/main" val="1481706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Where is NCUC in ICANN </a:t>
            </a:r>
            <a:r>
              <a:rPr lang="en-US" dirty="0">
                <a:latin typeface="+mn-lt"/>
              </a:rPr>
              <a:t>G</a:t>
            </a:r>
            <a:r>
              <a:rPr lang="en-US" dirty="0" smtClean="0">
                <a:latin typeface="+mn-lt"/>
              </a:rPr>
              <a:t>overnance System?</a:t>
            </a:r>
            <a:endParaRPr lang="en-US" dirty="0">
              <a:latin typeface="+mn-lt"/>
            </a:endParaRPr>
          </a:p>
        </p:txBody>
      </p:sp>
      <p:sp>
        <p:nvSpPr>
          <p:cNvPr id="3" name="Rectangle 2"/>
          <p:cNvSpPr/>
          <p:nvPr/>
        </p:nvSpPr>
        <p:spPr>
          <a:xfrm>
            <a:off x="363613" y="1008896"/>
            <a:ext cx="8549821" cy="5455174"/>
          </a:xfrm>
          <a:prstGeom prst="rect">
            <a:avLst/>
          </a:prstGeom>
        </p:spPr>
        <p:txBody>
          <a:bodyPr wrap="square" lIns="68415" tIns="34208" rIns="68415" bIns="34208">
            <a:spAutoFit/>
          </a:bodyPr>
          <a:lstStyle/>
          <a:p>
            <a:pPr marL="342077" indent="-342077">
              <a:buFont typeface="Arial" panose="020B0604020202020204" pitchFamily="34" charset="0"/>
              <a:buChar char="•"/>
            </a:pPr>
            <a:r>
              <a:rPr lang="en-US" sz="2500" dirty="0" smtClean="0">
                <a:cs typeface="Source Sans Pro"/>
              </a:rPr>
              <a:t>We are a constituency</a:t>
            </a:r>
          </a:p>
          <a:p>
            <a:pPr marL="342077" indent="-342077">
              <a:buFont typeface="Arial" panose="020B0604020202020204" pitchFamily="34" charset="0"/>
              <a:buChar char="•"/>
            </a:pPr>
            <a:r>
              <a:rPr lang="en-US" sz="2500" dirty="0" smtClean="0">
                <a:cs typeface="Source Sans Pro"/>
              </a:rPr>
              <a:t>Our overarching Stakeholder Group is Noncommercial Stakeholder Group (NCSG). That is why you had to first apply for NCSG. Remember that complicated form </a:t>
            </a:r>
            <a:r>
              <a:rPr lang="en-US" sz="2500" dirty="0" smtClean="0">
                <a:cs typeface="Source Sans Pro"/>
                <a:sym typeface="Wingdings"/>
              </a:rPr>
              <a:t></a:t>
            </a:r>
          </a:p>
          <a:p>
            <a:pPr marL="342077" indent="-342077">
              <a:buFont typeface="Arial" panose="020B0604020202020204" pitchFamily="34" charset="0"/>
              <a:buChar char="•"/>
            </a:pPr>
            <a:r>
              <a:rPr lang="en-US" sz="2500" dirty="0" smtClean="0">
                <a:cs typeface="Source Sans Pro"/>
                <a:sym typeface="Wingdings"/>
              </a:rPr>
              <a:t>We contribute to ICANN policy through various ways, mainly:</a:t>
            </a:r>
          </a:p>
          <a:p>
            <a:pPr marL="1299086" lvl="2" indent="-342077">
              <a:buFont typeface="Arial" panose="020B0604020202020204" pitchFamily="34" charset="0"/>
              <a:buChar char="•"/>
            </a:pPr>
            <a:r>
              <a:rPr lang="en-US" sz="2500" dirty="0">
                <a:cs typeface="Source Sans Pro"/>
                <a:sym typeface="Wingdings"/>
              </a:rPr>
              <a:t>P</a:t>
            </a:r>
            <a:r>
              <a:rPr lang="en-US" sz="2500" dirty="0" smtClean="0">
                <a:cs typeface="Source Sans Pro"/>
                <a:sym typeface="Wingdings"/>
              </a:rPr>
              <a:t>olicy statements</a:t>
            </a:r>
          </a:p>
          <a:p>
            <a:pPr marL="1299086" lvl="2" indent="-342077">
              <a:buFont typeface="Arial" panose="020B0604020202020204" pitchFamily="34" charset="0"/>
              <a:buChar char="•"/>
            </a:pPr>
            <a:r>
              <a:rPr lang="en-US" sz="2500" dirty="0" smtClean="0">
                <a:cs typeface="Source Sans Pro"/>
                <a:sym typeface="Wingdings"/>
              </a:rPr>
              <a:t>Policy making groups </a:t>
            </a:r>
          </a:p>
          <a:p>
            <a:pPr marL="1299086" lvl="2" indent="-342077">
              <a:buFont typeface="Arial" panose="020B0604020202020204" pitchFamily="34" charset="0"/>
              <a:buChar char="•"/>
            </a:pPr>
            <a:r>
              <a:rPr lang="en-US" sz="2500" dirty="0">
                <a:cs typeface="Source Sans Pro"/>
                <a:sym typeface="Wingdings"/>
              </a:rPr>
              <a:t>R</a:t>
            </a:r>
            <a:r>
              <a:rPr lang="en-US" sz="2500" dirty="0" smtClean="0">
                <a:cs typeface="Source Sans Pro"/>
                <a:sym typeface="Wingdings"/>
              </a:rPr>
              <a:t>un for elections and become Councilors at the Generic</a:t>
            </a:r>
            <a:r>
              <a:rPr lang="en-US" sz="2500" u="sng" dirty="0" smtClean="0">
                <a:cs typeface="Source Sans Pro"/>
                <a:sym typeface="Wingdings"/>
              </a:rPr>
              <a:t> </a:t>
            </a:r>
            <a:r>
              <a:rPr lang="en-US" sz="2500" dirty="0" smtClean="0">
                <a:cs typeface="Source Sans Pro"/>
                <a:sym typeface="Wingdings"/>
              </a:rPr>
              <a:t>Name Supporting Organization (GNSO) Council. </a:t>
            </a:r>
          </a:p>
          <a:p>
            <a:pPr marL="1777591" lvl="3" indent="-342077">
              <a:buFont typeface="Arial" panose="020B0604020202020204" pitchFamily="34" charset="0"/>
              <a:buChar char="•"/>
            </a:pPr>
            <a:r>
              <a:rPr lang="en-US" sz="2500" dirty="0" smtClean="0">
                <a:cs typeface="Source Sans Pro"/>
                <a:sym typeface="Wingdings"/>
              </a:rPr>
              <a:t>What is </a:t>
            </a:r>
            <a:r>
              <a:rPr lang="en-US" sz="2500" dirty="0" smtClean="0">
                <a:cs typeface="Source Sans Pro"/>
                <a:sym typeface="Wingdings"/>
              </a:rPr>
              <a:t>GNSO?  </a:t>
            </a:r>
            <a:r>
              <a:rPr lang="en-US" sz="2500" dirty="0" smtClean="0">
                <a:cs typeface="Source Sans Pro"/>
                <a:sym typeface="Wingdings"/>
              </a:rPr>
              <a:t>GNSO council approves policies. It’s </a:t>
            </a:r>
            <a:r>
              <a:rPr lang="en-US" sz="2500" dirty="0">
                <a:cs typeface="Source Sans Pro"/>
                <a:sym typeface="Wingdings"/>
              </a:rPr>
              <a:t>like a parliament. All the contradicting parties live there. But we manage.</a:t>
            </a:r>
            <a:endParaRPr lang="en-US" sz="2500" dirty="0">
              <a:cs typeface="Source Sans Pro"/>
            </a:endParaRPr>
          </a:p>
          <a:p>
            <a:pPr marL="1299086" lvl="2" indent="-342077">
              <a:buFont typeface="Arial" panose="020B0604020202020204" pitchFamily="34" charset="0"/>
              <a:buChar char="•"/>
            </a:pPr>
            <a:endParaRPr lang="en-US" sz="2500" dirty="0">
              <a:cs typeface="Source Sans Pro"/>
            </a:endParaRPr>
          </a:p>
        </p:txBody>
      </p:sp>
    </p:spTree>
    <p:extLst>
      <p:ext uri="{BB962C8B-B14F-4D97-AF65-F5344CB8AC3E}">
        <p14:creationId xmlns:p14="http://schemas.microsoft.com/office/powerpoint/2010/main" val="1555255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645"/>
            <a:ext cx="9906000" cy="710655"/>
          </a:xfrm>
        </p:spPr>
        <p:txBody>
          <a:bodyPr/>
          <a:lstStyle/>
          <a:p>
            <a:r>
              <a:rPr lang="en-US" dirty="0" smtClean="0">
                <a:latin typeface="+mn-lt"/>
              </a:rPr>
              <a:t>Find NCUC</a:t>
            </a:r>
            <a:endParaRPr lang="en-US" dirty="0">
              <a:latin typeface="+mn-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749300"/>
            <a:ext cx="7175500" cy="5034809"/>
          </a:xfrm>
          <a:prstGeom prst="rect">
            <a:avLst/>
          </a:prstGeom>
        </p:spPr>
      </p:pic>
      <p:sp>
        <p:nvSpPr>
          <p:cNvPr id="6" name="Heart 5"/>
          <p:cNvSpPr/>
          <p:nvPr/>
        </p:nvSpPr>
        <p:spPr>
          <a:xfrm>
            <a:off x="8597900" y="5833081"/>
            <a:ext cx="457200" cy="436175"/>
          </a:xfrm>
          <a:prstGeom prst="hear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6375400" y="5325249"/>
            <a:ext cx="2971800" cy="1015663"/>
          </a:xfrm>
          <a:prstGeom prst="rect">
            <a:avLst/>
          </a:prstGeom>
          <a:noFill/>
        </p:spPr>
        <p:txBody>
          <a:bodyPr wrap="square" rtlCol="0">
            <a:spAutoFit/>
          </a:bodyPr>
          <a:lstStyle/>
          <a:p>
            <a:r>
              <a:rPr lang="en-US" sz="2000" dirty="0" smtClean="0">
                <a:solidFill>
                  <a:srgbClr val="FF0000"/>
                </a:solidFill>
                <a:cs typeface="Source Sans Pro"/>
              </a:rPr>
              <a:t>One day, you can be our councilor, isn’t that exciting?</a:t>
            </a:r>
          </a:p>
        </p:txBody>
      </p:sp>
      <p:cxnSp>
        <p:nvCxnSpPr>
          <p:cNvPr id="12" name="Elbow Connector 11"/>
          <p:cNvCxnSpPr/>
          <p:nvPr/>
        </p:nvCxnSpPr>
        <p:spPr>
          <a:xfrm rot="5400000">
            <a:off x="5980916" y="4712485"/>
            <a:ext cx="1233469" cy="444501"/>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0314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Navigating the ICANN Maze</a:t>
            </a:r>
            <a:endParaRPr lang="en-US" dirty="0">
              <a:latin typeface="+mn-lt"/>
            </a:endParaRPr>
          </a:p>
        </p:txBody>
      </p:sp>
      <p:sp>
        <p:nvSpPr>
          <p:cNvPr id="3" name="TextBox 2"/>
          <p:cNvSpPr txBox="1"/>
          <p:nvPr/>
        </p:nvSpPr>
        <p:spPr>
          <a:xfrm>
            <a:off x="317500" y="965200"/>
            <a:ext cx="9359900" cy="4893647"/>
          </a:xfrm>
          <a:prstGeom prst="rect">
            <a:avLst/>
          </a:prstGeom>
          <a:noFill/>
        </p:spPr>
        <p:txBody>
          <a:bodyPr wrap="square" rtlCol="0">
            <a:spAutoFit/>
          </a:bodyPr>
          <a:lstStyle/>
          <a:p>
            <a:pPr marL="457200" indent="-457200">
              <a:buFontTx/>
              <a:buAutoNum type="arabicPeriod"/>
            </a:pPr>
            <a:r>
              <a:rPr lang="en-US" sz="2400" dirty="0">
                <a:cs typeface="Source Sans Pro"/>
              </a:rPr>
              <a:t>Always have ICANN mandate in mind: policy regarding domain </a:t>
            </a:r>
            <a:r>
              <a:rPr lang="en-US" sz="2400" dirty="0" smtClean="0">
                <a:cs typeface="Source Sans Pro"/>
              </a:rPr>
              <a:t>system. </a:t>
            </a:r>
            <a:endParaRPr lang="en-US" sz="2400" dirty="0" smtClean="0">
              <a:cs typeface="Source Sans Pro"/>
            </a:endParaRPr>
          </a:p>
          <a:p>
            <a:pPr marL="457200" indent="-457200">
              <a:buAutoNum type="arabicPeriod"/>
            </a:pPr>
            <a:endParaRPr lang="en-US" sz="2400" dirty="0" smtClean="0">
              <a:cs typeface="Source Sans Pro"/>
            </a:endParaRPr>
          </a:p>
          <a:p>
            <a:pPr marL="457200" indent="-457200">
              <a:buAutoNum type="arabicPeriod"/>
            </a:pPr>
            <a:r>
              <a:rPr lang="en-US" sz="2400" dirty="0" smtClean="0">
                <a:cs typeface="Source Sans Pro"/>
              </a:rPr>
              <a:t>We will send you a questionnaire about your skills and background. Please fill that in. If you already know what you want to work on, then contact one of our focal points or your Executive Committee rep (last slide).</a:t>
            </a:r>
          </a:p>
          <a:p>
            <a:pPr marL="457200" indent="-457200">
              <a:buAutoNum type="arabicPeriod"/>
            </a:pPr>
            <a:endParaRPr lang="en-US" sz="2400" dirty="0" smtClean="0">
              <a:cs typeface="Source Sans Pro"/>
            </a:endParaRPr>
          </a:p>
          <a:p>
            <a:pPr marL="457200" indent="-457200">
              <a:buAutoNum type="arabicPeriod"/>
            </a:pPr>
            <a:r>
              <a:rPr lang="en-US" sz="2400" dirty="0" smtClean="0">
                <a:cs typeface="Source Sans Pro"/>
              </a:rPr>
              <a:t>Join the working group of your choice or an activity you like. You can read GNSO policy briefs </a:t>
            </a:r>
            <a:r>
              <a:rPr lang="en-US" sz="2400" dirty="0">
                <a:cs typeface="Source Sans Pro"/>
              </a:rPr>
              <a:t>and choose a topic: </a:t>
            </a:r>
            <a:r>
              <a:rPr lang="en-US" sz="2400" dirty="0">
                <a:cs typeface="Source Sans Pro"/>
                <a:hlinkClick r:id="rId2"/>
              </a:rPr>
              <a:t>https://</a:t>
            </a:r>
            <a:r>
              <a:rPr lang="en-US" sz="2400" dirty="0" err="1">
                <a:cs typeface="Source Sans Pro"/>
                <a:hlinkClick r:id="rId2"/>
              </a:rPr>
              <a:t>gnso.icann.org</a:t>
            </a:r>
            <a:r>
              <a:rPr lang="en-US" sz="2400" dirty="0">
                <a:cs typeface="Source Sans Pro"/>
                <a:hlinkClick r:id="rId2"/>
              </a:rPr>
              <a:t>/</a:t>
            </a:r>
            <a:r>
              <a:rPr lang="en-US" sz="2400" dirty="0" err="1">
                <a:cs typeface="Source Sans Pro"/>
                <a:hlinkClick r:id="rId2"/>
              </a:rPr>
              <a:t>en</a:t>
            </a:r>
            <a:r>
              <a:rPr lang="en-US" sz="2400" dirty="0">
                <a:cs typeface="Source Sans Pro"/>
                <a:hlinkClick r:id="rId2"/>
              </a:rPr>
              <a:t>/issues/background-briefing-27oct16-en.pdf</a:t>
            </a:r>
            <a:endParaRPr lang="en-US" sz="2400" dirty="0" smtClean="0">
              <a:cs typeface="Source Sans Pro"/>
            </a:endParaRPr>
          </a:p>
          <a:p>
            <a:pPr marL="457200" indent="-457200">
              <a:buAutoNum type="arabicPeriod"/>
            </a:pPr>
            <a:endParaRPr lang="en-US" sz="2400" dirty="0" smtClean="0">
              <a:cs typeface="Source Sans Pro"/>
            </a:endParaRPr>
          </a:p>
          <a:p>
            <a:pPr marL="457200" indent="-457200">
              <a:buAutoNum type="arabicPeriod"/>
            </a:pPr>
            <a:r>
              <a:rPr lang="en-US" sz="2400" dirty="0" smtClean="0">
                <a:cs typeface="Source Sans Pro"/>
              </a:rPr>
              <a:t>Attend NCSG Policy Meetings – this takes place monthly, usually on the Tuesday before the GNSO Council Meeting on Thursday.</a:t>
            </a:r>
          </a:p>
        </p:txBody>
      </p:sp>
    </p:spTree>
    <p:extLst>
      <p:ext uri="{BB962C8B-B14F-4D97-AF65-F5344CB8AC3E}">
        <p14:creationId xmlns:p14="http://schemas.microsoft.com/office/powerpoint/2010/main" val="11250289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78"/>
            <a:ext cx="9906000" cy="710655"/>
          </a:xfrm>
        </p:spPr>
        <p:txBody>
          <a:bodyPr/>
          <a:lstStyle/>
          <a:p>
            <a:r>
              <a:rPr lang="en-US" dirty="0">
                <a:latin typeface="+mn-lt"/>
              </a:rPr>
              <a:t>Navigating the </a:t>
            </a:r>
            <a:r>
              <a:rPr lang="en-US" dirty="0" err="1" smtClean="0">
                <a:latin typeface="+mn-lt"/>
              </a:rPr>
              <a:t>ICANN.org</a:t>
            </a:r>
            <a:r>
              <a:rPr lang="en-US" dirty="0" smtClean="0">
                <a:latin typeface="+mn-lt"/>
              </a:rPr>
              <a:t> </a:t>
            </a:r>
            <a:r>
              <a:rPr lang="en-US" dirty="0">
                <a:latin typeface="+mn-lt"/>
              </a:rPr>
              <a:t>Website</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992"/>
          <a:stretch/>
        </p:blipFill>
        <p:spPr>
          <a:xfrm>
            <a:off x="0" y="723901"/>
            <a:ext cx="9906000" cy="5651500"/>
          </a:xfrm>
          <a:prstGeom prst="rect">
            <a:avLst/>
          </a:prstGeom>
        </p:spPr>
      </p:pic>
    </p:spTree>
    <p:extLst>
      <p:ext uri="{BB962C8B-B14F-4D97-AF65-F5344CB8AC3E}">
        <p14:creationId xmlns:p14="http://schemas.microsoft.com/office/powerpoint/2010/main" val="2125410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78"/>
            <a:ext cx="9906000" cy="710655"/>
          </a:xfrm>
        </p:spPr>
        <p:txBody>
          <a:bodyPr/>
          <a:lstStyle/>
          <a:p>
            <a:r>
              <a:rPr lang="en-US" dirty="0">
                <a:latin typeface="+mn-lt"/>
              </a:rPr>
              <a:t>Navigating the ICANN </a:t>
            </a:r>
            <a:r>
              <a:rPr lang="en-US" dirty="0" smtClean="0">
                <a:latin typeface="+mn-lt"/>
              </a:rPr>
              <a:t>Website – ICANN Learn</a:t>
            </a:r>
            <a:endParaRPr lang="en-US" dirty="0">
              <a:latin typeface="+mn-lt"/>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3541"/>
          <a:stretch/>
        </p:blipFill>
        <p:spPr>
          <a:xfrm>
            <a:off x="0" y="711201"/>
            <a:ext cx="9906000" cy="5588000"/>
          </a:xfrm>
          <a:prstGeom prst="rect">
            <a:avLst/>
          </a:prstGeom>
        </p:spPr>
      </p:pic>
    </p:spTree>
    <p:extLst>
      <p:ext uri="{BB962C8B-B14F-4D97-AF65-F5344CB8AC3E}">
        <p14:creationId xmlns:p14="http://schemas.microsoft.com/office/powerpoint/2010/main" val="386915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78"/>
            <a:ext cx="9906000" cy="710655"/>
          </a:xfrm>
        </p:spPr>
        <p:txBody>
          <a:bodyPr/>
          <a:lstStyle/>
          <a:p>
            <a:r>
              <a:rPr lang="en-US" dirty="0">
                <a:latin typeface="+mn-lt"/>
              </a:rPr>
              <a:t>Navigating the ICANN </a:t>
            </a:r>
            <a:r>
              <a:rPr lang="en-US" dirty="0" smtClean="0">
                <a:latin typeface="+mn-lt"/>
              </a:rPr>
              <a:t>Website – Public Comments</a:t>
            </a:r>
            <a:endParaRPr lang="en-US" dirty="0">
              <a:latin typeface="+mn-l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3177"/>
            <a:ext cx="9906000" cy="5796141"/>
          </a:xfrm>
          <a:prstGeom prst="rect">
            <a:avLst/>
          </a:prstGeom>
        </p:spPr>
      </p:pic>
    </p:spTree>
    <p:extLst>
      <p:ext uri="{BB962C8B-B14F-4D97-AF65-F5344CB8AC3E}">
        <p14:creationId xmlns:p14="http://schemas.microsoft.com/office/powerpoint/2010/main" val="314896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 </a:t>
            </a:r>
            <a:r>
              <a:rPr lang="en-US" dirty="0">
                <a:latin typeface="+mn-lt"/>
              </a:rPr>
              <a:t>What do we do at </a:t>
            </a:r>
            <a:r>
              <a:rPr lang="en-US" dirty="0" smtClean="0">
                <a:latin typeface="+mn-lt"/>
              </a:rPr>
              <a:t>NCUC?</a:t>
            </a:r>
            <a:endParaRPr lang="en-US" dirty="0">
              <a:latin typeface="+mn-lt"/>
            </a:endParaRPr>
          </a:p>
        </p:txBody>
      </p:sp>
      <p:sp>
        <p:nvSpPr>
          <p:cNvPr id="8" name="Rectangle 7"/>
          <p:cNvSpPr/>
          <p:nvPr/>
        </p:nvSpPr>
        <p:spPr>
          <a:xfrm>
            <a:off x="419100" y="836186"/>
            <a:ext cx="8509000" cy="5139869"/>
          </a:xfrm>
          <a:prstGeom prst="rect">
            <a:avLst/>
          </a:prstGeom>
        </p:spPr>
        <p:txBody>
          <a:bodyPr wrap="square">
            <a:spAutoFit/>
          </a:bodyPr>
          <a:lstStyle/>
          <a:p>
            <a:pPr indent="-342077">
              <a:spcAft>
                <a:spcPts val="600"/>
              </a:spcAft>
              <a:buFont typeface="Arial" panose="020B0604020202020204" pitchFamily="34" charset="0"/>
              <a:buChar char="•"/>
            </a:pPr>
            <a:r>
              <a:rPr lang="en-US" sz="2400" dirty="0" smtClean="0">
                <a:cs typeface="Source Sans Pro"/>
              </a:rPr>
              <a:t>Our work has three parts: </a:t>
            </a:r>
          </a:p>
          <a:p>
            <a:pPr marL="478504" lvl="2" indent="-342077">
              <a:spcAft>
                <a:spcPts val="600"/>
              </a:spcAft>
              <a:buFont typeface="Arial" panose="020B0604020202020204" pitchFamily="34" charset="0"/>
              <a:buChar char="•"/>
            </a:pPr>
            <a:r>
              <a:rPr lang="en-US" sz="2400" b="1" dirty="0" smtClean="0">
                <a:cs typeface="Source Sans Pro"/>
              </a:rPr>
              <a:t>First </a:t>
            </a:r>
            <a:r>
              <a:rPr lang="en-US" sz="2400" b="1" dirty="0">
                <a:cs typeface="Source Sans Pro"/>
              </a:rPr>
              <a:t>Part: </a:t>
            </a:r>
            <a:r>
              <a:rPr lang="en-US" sz="2400" dirty="0">
                <a:cs typeface="Source Sans Pro"/>
              </a:rPr>
              <a:t>We </a:t>
            </a:r>
            <a:r>
              <a:rPr lang="en-US" sz="2400" dirty="0" smtClean="0">
                <a:cs typeface="Source Sans Pro"/>
              </a:rPr>
              <a:t>help make </a:t>
            </a:r>
            <a:r>
              <a:rPr lang="en-US" sz="2400" dirty="0">
                <a:cs typeface="Source Sans Pro"/>
              </a:rPr>
              <a:t>policies related to </a:t>
            </a:r>
            <a:r>
              <a:rPr lang="en-US" sz="2400" u="sng" dirty="0">
                <a:cs typeface="Source Sans Pro"/>
              </a:rPr>
              <a:t>generic</a:t>
            </a:r>
            <a:r>
              <a:rPr lang="en-US" sz="2400" dirty="0">
                <a:cs typeface="Source Sans Pro"/>
              </a:rPr>
              <a:t> domain </a:t>
            </a:r>
            <a:r>
              <a:rPr lang="en-US" sz="2400" dirty="0" smtClean="0">
                <a:cs typeface="Source Sans Pro"/>
              </a:rPr>
              <a:t>names, </a:t>
            </a:r>
            <a:r>
              <a:rPr lang="en-US" sz="2400" dirty="0">
                <a:cs typeface="Source Sans Pro"/>
              </a:rPr>
              <a:t>a</a:t>
            </a:r>
            <a:r>
              <a:rPr lang="en-US" sz="2400" dirty="0" smtClean="0">
                <a:cs typeface="Source Sans Pro"/>
              </a:rPr>
              <a:t>nd </a:t>
            </a:r>
            <a:r>
              <a:rPr lang="en-US" sz="2400" dirty="0">
                <a:cs typeface="Source Sans Pro"/>
              </a:rPr>
              <a:t>during that we </a:t>
            </a:r>
            <a:r>
              <a:rPr lang="en-US" sz="2400" dirty="0" smtClean="0">
                <a:cs typeface="Source Sans Pro"/>
              </a:rPr>
              <a:t>advance the </a:t>
            </a:r>
            <a:r>
              <a:rPr lang="en-US" sz="2400" dirty="0">
                <a:cs typeface="Source Sans Pro"/>
              </a:rPr>
              <a:t>issues below: </a:t>
            </a:r>
          </a:p>
          <a:p>
            <a:pPr marL="957010" lvl="4" indent="-342077">
              <a:spcAft>
                <a:spcPts val="600"/>
              </a:spcAft>
              <a:buFont typeface="Arial" panose="020B0604020202020204" pitchFamily="34" charset="0"/>
              <a:buChar char="•"/>
            </a:pPr>
            <a:r>
              <a:rPr lang="en-US" sz="2400" dirty="0">
                <a:cs typeface="Source Sans Pro"/>
              </a:rPr>
              <a:t>Freedom of </a:t>
            </a:r>
            <a:r>
              <a:rPr lang="en-US" sz="2400" dirty="0" smtClean="0">
                <a:cs typeface="Source Sans Pro"/>
              </a:rPr>
              <a:t>Expression</a:t>
            </a:r>
            <a:r>
              <a:rPr lang="en-US" sz="2400" dirty="0">
                <a:cs typeface="Source Sans Pro"/>
              </a:rPr>
              <a:t>/ Access to </a:t>
            </a:r>
            <a:r>
              <a:rPr lang="en-US" sz="2400" dirty="0" smtClean="0">
                <a:cs typeface="Source Sans Pro"/>
              </a:rPr>
              <a:t>Knowledge</a:t>
            </a:r>
            <a:endParaRPr lang="en-US" sz="2400" dirty="0">
              <a:cs typeface="Source Sans Pro"/>
            </a:endParaRPr>
          </a:p>
          <a:p>
            <a:pPr marL="957010" lvl="4" indent="-342077">
              <a:spcAft>
                <a:spcPts val="600"/>
              </a:spcAft>
              <a:buFont typeface="Arial" panose="020B0604020202020204" pitchFamily="34" charset="0"/>
              <a:buChar char="•"/>
            </a:pPr>
            <a:r>
              <a:rPr lang="en-US" sz="2400" dirty="0">
                <a:cs typeface="Source Sans Pro"/>
              </a:rPr>
              <a:t>Privacy and </a:t>
            </a:r>
            <a:r>
              <a:rPr lang="en-US" sz="2400" dirty="0" smtClean="0">
                <a:cs typeface="Source Sans Pro"/>
              </a:rPr>
              <a:t>Data </a:t>
            </a:r>
            <a:r>
              <a:rPr lang="en-US" sz="2400" dirty="0">
                <a:cs typeface="Source Sans Pro"/>
              </a:rPr>
              <a:t>P</a:t>
            </a:r>
            <a:r>
              <a:rPr lang="en-US" sz="2400" dirty="0" smtClean="0">
                <a:cs typeface="Source Sans Pro"/>
              </a:rPr>
              <a:t>rotection </a:t>
            </a:r>
            <a:endParaRPr lang="en-US" sz="2400" dirty="0">
              <a:cs typeface="Source Sans Pro"/>
            </a:endParaRPr>
          </a:p>
          <a:p>
            <a:pPr marL="957010" lvl="4" indent="-342077">
              <a:spcAft>
                <a:spcPts val="600"/>
              </a:spcAft>
              <a:buFont typeface="Arial" panose="020B0604020202020204" pitchFamily="34" charset="0"/>
              <a:buChar char="•"/>
            </a:pPr>
            <a:r>
              <a:rPr lang="en-US" sz="2400" dirty="0">
                <a:cs typeface="Source Sans Pro"/>
              </a:rPr>
              <a:t>Human R</a:t>
            </a:r>
            <a:r>
              <a:rPr lang="en-US" sz="2400" dirty="0" smtClean="0">
                <a:cs typeface="Source Sans Pro"/>
              </a:rPr>
              <a:t>ights</a:t>
            </a:r>
          </a:p>
          <a:p>
            <a:pPr marL="957010" lvl="4" indent="-342077">
              <a:spcAft>
                <a:spcPts val="600"/>
              </a:spcAft>
              <a:buFont typeface="Arial" panose="020B0604020202020204" pitchFamily="34" charset="0"/>
              <a:buChar char="•"/>
            </a:pPr>
            <a:r>
              <a:rPr lang="en-US" sz="2400" dirty="0" smtClean="0">
                <a:cs typeface="Source Sans Pro"/>
              </a:rPr>
              <a:t>Discuss Internet </a:t>
            </a:r>
            <a:r>
              <a:rPr lang="en-US" sz="2400" dirty="0">
                <a:cs typeface="Source Sans Pro"/>
              </a:rPr>
              <a:t>G</a:t>
            </a:r>
            <a:r>
              <a:rPr lang="en-US" sz="2400" dirty="0" smtClean="0">
                <a:cs typeface="Source Sans Pro"/>
              </a:rPr>
              <a:t>overnance </a:t>
            </a:r>
          </a:p>
          <a:p>
            <a:pPr marL="957010" lvl="4" indent="-342077">
              <a:spcAft>
                <a:spcPts val="600"/>
              </a:spcAft>
              <a:buFont typeface="Arial" panose="020B0604020202020204" pitchFamily="34" charset="0"/>
              <a:buChar char="•"/>
            </a:pPr>
            <a:r>
              <a:rPr lang="en-US" sz="2400" dirty="0" smtClean="0">
                <a:cs typeface="Source Sans Pro"/>
              </a:rPr>
              <a:t>Development and many more</a:t>
            </a:r>
          </a:p>
          <a:p>
            <a:pPr marL="478504" lvl="2" indent="-342077">
              <a:spcAft>
                <a:spcPts val="600"/>
              </a:spcAft>
              <a:buFont typeface="Arial" panose="020B0604020202020204" pitchFamily="34" charset="0"/>
              <a:buChar char="•"/>
            </a:pPr>
            <a:r>
              <a:rPr lang="en-US" sz="2400" b="1" dirty="0" smtClean="0">
                <a:cs typeface="Source Sans Pro"/>
              </a:rPr>
              <a:t>Second Part:</a:t>
            </a:r>
            <a:r>
              <a:rPr lang="en-US" sz="2400" dirty="0" smtClean="0">
                <a:cs typeface="Source Sans Pro"/>
              </a:rPr>
              <a:t> We fix ICANN as a corporation! We help ICANN to be more transparent and accountable.</a:t>
            </a:r>
            <a:endParaRPr lang="en-US" sz="2400" dirty="0">
              <a:cs typeface="Source Sans Pro"/>
            </a:endParaRPr>
          </a:p>
          <a:p>
            <a:pPr marL="478504" lvl="2" indent="-342077">
              <a:spcAft>
                <a:spcPts val="600"/>
              </a:spcAft>
              <a:buFont typeface="Arial" panose="020B0604020202020204" pitchFamily="34" charset="0"/>
              <a:buChar char="•"/>
            </a:pPr>
            <a:r>
              <a:rPr lang="en-US" sz="2400" b="1" dirty="0" smtClean="0">
                <a:cs typeface="Source Sans Pro"/>
              </a:rPr>
              <a:t>Third Part:</a:t>
            </a:r>
            <a:r>
              <a:rPr lang="en-US" sz="2400" dirty="0" smtClean="0">
                <a:cs typeface="Source Sans Pro"/>
              </a:rPr>
              <a:t> We work on enhancing NCUC governance mechanism</a:t>
            </a:r>
          </a:p>
        </p:txBody>
      </p:sp>
    </p:spTree>
    <p:extLst>
      <p:ext uri="{BB962C8B-B14F-4D97-AF65-F5344CB8AC3E}">
        <p14:creationId xmlns:p14="http://schemas.microsoft.com/office/powerpoint/2010/main" val="22841304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ICANN Template">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latin typeface="Source Sans Pro"/>
            <a:cs typeface="Source Sans Pro"/>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24822</TotalTime>
  <Words>1077</Words>
  <Application>Microsoft Macintosh PowerPoint</Application>
  <PresentationFormat>A4 Paper (210x297 mm)</PresentationFormat>
  <Paragraphs>115</Paragraphs>
  <Slides>15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Calibri</vt:lpstr>
      <vt:lpstr>ＭＳ Ｐゴシック</vt:lpstr>
      <vt:lpstr>Source Sans Pro</vt:lpstr>
      <vt:lpstr>Source Sans Pro Light</vt:lpstr>
      <vt:lpstr>Wingdings</vt:lpstr>
      <vt:lpstr>Arial</vt:lpstr>
      <vt:lpstr>Office Theme</vt:lpstr>
      <vt:lpstr>PowerPoint Presentation</vt:lpstr>
      <vt:lpstr>What is NCUC? </vt:lpstr>
      <vt:lpstr>Where is NCUC in ICANN Governance System?</vt:lpstr>
      <vt:lpstr>Find NCUC</vt:lpstr>
      <vt:lpstr>Navigating the ICANN Maze</vt:lpstr>
      <vt:lpstr>Navigating the ICANN.org Website</vt:lpstr>
      <vt:lpstr>Navigating the ICANN Website – ICANN Learn</vt:lpstr>
      <vt:lpstr>Navigating the ICANN Website – Public Comments</vt:lpstr>
      <vt:lpstr> What do we do at NCUC?</vt:lpstr>
      <vt:lpstr>Topics NCUC Work on</vt:lpstr>
      <vt:lpstr>Accountability Issues</vt:lpstr>
      <vt:lpstr>Getting Involved: NCUC Bylaws &amp; Procedures</vt:lpstr>
      <vt:lpstr>ICANN 58 Copenhagen</vt:lpstr>
      <vt:lpstr>Your Executive Committee Reps and Points of contact</vt:lpstr>
      <vt:lpstr> Thank You!</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Abigail</dc:creator>
  <cp:lastModifiedBy>Microsoft Office User</cp:lastModifiedBy>
  <cp:revision>510</cp:revision>
  <cp:lastPrinted>2016-04-27T06:25:23Z</cp:lastPrinted>
  <dcterms:created xsi:type="dcterms:W3CDTF">2015-01-07T16:11:05Z</dcterms:created>
  <dcterms:modified xsi:type="dcterms:W3CDTF">2017-02-24T15:20:56Z</dcterms:modified>
</cp:coreProperties>
</file>