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81" r:id="rId2"/>
    <p:sldId id="482" r:id="rId3"/>
    <p:sldId id="401" r:id="rId4"/>
    <p:sldId id="479" r:id="rId5"/>
    <p:sldId id="483" r:id="rId6"/>
    <p:sldId id="486" r:id="rId7"/>
    <p:sldId id="402" r:id="rId8"/>
    <p:sldId id="475" r:id="rId9"/>
    <p:sldId id="473" r:id="rId10"/>
    <p:sldId id="488" r:id="rId11"/>
    <p:sldId id="487" r:id="rId12"/>
    <p:sldId id="485" r:id="rId13"/>
    <p:sldId id="480" r:id="rId14"/>
    <p:sldId id="478" r:id="rId15"/>
  </p:sldIdLst>
  <p:sldSz cx="9906000" cy="6858000" type="A4"/>
  <p:notesSz cx="7010400" cy="9296400"/>
  <p:defaultTextStyle>
    <a:defPPr>
      <a:defRPr lang="en-US"/>
    </a:defPPr>
    <a:lvl1pPr marL="0" algn="l" defTabSz="478505" rtl="0" eaLnBrk="1" latinLnBrk="0" hangingPunct="1">
      <a:defRPr sz="1900" kern="1200">
        <a:solidFill>
          <a:schemeClr val="tx1"/>
        </a:solidFill>
        <a:latin typeface="+mn-lt"/>
        <a:ea typeface="+mn-ea"/>
        <a:cs typeface="+mn-cs"/>
      </a:defRPr>
    </a:lvl1pPr>
    <a:lvl2pPr marL="478505" algn="l" defTabSz="478505" rtl="0" eaLnBrk="1" latinLnBrk="0" hangingPunct="1">
      <a:defRPr sz="1900" kern="1200">
        <a:solidFill>
          <a:schemeClr val="tx1"/>
        </a:solidFill>
        <a:latin typeface="+mn-lt"/>
        <a:ea typeface="+mn-ea"/>
        <a:cs typeface="+mn-cs"/>
      </a:defRPr>
    </a:lvl2pPr>
    <a:lvl3pPr marL="957009" algn="l" defTabSz="478505" rtl="0" eaLnBrk="1" latinLnBrk="0" hangingPunct="1">
      <a:defRPr sz="1900" kern="1200">
        <a:solidFill>
          <a:schemeClr val="tx1"/>
        </a:solidFill>
        <a:latin typeface="+mn-lt"/>
        <a:ea typeface="+mn-ea"/>
        <a:cs typeface="+mn-cs"/>
      </a:defRPr>
    </a:lvl3pPr>
    <a:lvl4pPr marL="1435514" algn="l" defTabSz="478505" rtl="0" eaLnBrk="1" latinLnBrk="0" hangingPunct="1">
      <a:defRPr sz="1900" kern="1200">
        <a:solidFill>
          <a:schemeClr val="tx1"/>
        </a:solidFill>
        <a:latin typeface="+mn-lt"/>
        <a:ea typeface="+mn-ea"/>
        <a:cs typeface="+mn-cs"/>
      </a:defRPr>
    </a:lvl4pPr>
    <a:lvl5pPr marL="1914019" algn="l" defTabSz="478505" rtl="0" eaLnBrk="1" latinLnBrk="0" hangingPunct="1">
      <a:defRPr sz="1900" kern="1200">
        <a:solidFill>
          <a:schemeClr val="tx1"/>
        </a:solidFill>
        <a:latin typeface="+mn-lt"/>
        <a:ea typeface="+mn-ea"/>
        <a:cs typeface="+mn-cs"/>
      </a:defRPr>
    </a:lvl5pPr>
    <a:lvl6pPr marL="2392527" algn="l" defTabSz="478505" rtl="0" eaLnBrk="1" latinLnBrk="0" hangingPunct="1">
      <a:defRPr sz="1900" kern="1200">
        <a:solidFill>
          <a:schemeClr val="tx1"/>
        </a:solidFill>
        <a:latin typeface="+mn-lt"/>
        <a:ea typeface="+mn-ea"/>
        <a:cs typeface="+mn-cs"/>
      </a:defRPr>
    </a:lvl6pPr>
    <a:lvl7pPr marL="2871035" algn="l" defTabSz="478505" rtl="0" eaLnBrk="1" latinLnBrk="0" hangingPunct="1">
      <a:defRPr sz="1900" kern="1200">
        <a:solidFill>
          <a:schemeClr val="tx1"/>
        </a:solidFill>
        <a:latin typeface="+mn-lt"/>
        <a:ea typeface="+mn-ea"/>
        <a:cs typeface="+mn-cs"/>
      </a:defRPr>
    </a:lvl7pPr>
    <a:lvl8pPr marL="3349540" algn="l" defTabSz="478505" rtl="0" eaLnBrk="1" latinLnBrk="0" hangingPunct="1">
      <a:defRPr sz="1900" kern="1200">
        <a:solidFill>
          <a:schemeClr val="tx1"/>
        </a:solidFill>
        <a:latin typeface="+mn-lt"/>
        <a:ea typeface="+mn-ea"/>
        <a:cs typeface="+mn-cs"/>
      </a:defRPr>
    </a:lvl8pPr>
    <a:lvl9pPr marL="3828046" algn="l" defTabSz="47850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2">
          <p15:clr>
            <a:srgbClr val="A4A3A4"/>
          </p15:clr>
        </p15:guide>
        <p15:guide id="2" pos="2880">
          <p15:clr>
            <a:srgbClr val="A4A3A4"/>
          </p15:clr>
        </p15:guide>
        <p15:guide id="3" orient="horz" pos="1991">
          <p15:clr>
            <a:srgbClr val="A4A3A4"/>
          </p15:clr>
        </p15:guide>
        <p15:guide id="4" pos="4032">
          <p15:clr>
            <a:srgbClr val="A4A3A4"/>
          </p15:clr>
        </p15:guide>
        <p15:guide id="5" orient="horz" pos="1016">
          <p15:clr>
            <a:srgbClr val="A4A3A4"/>
          </p15:clr>
        </p15:guide>
        <p15:guide id="6" pos="2230">
          <p15:clr>
            <a:srgbClr val="A4A3A4"/>
          </p15:clr>
        </p15:guide>
        <p15:guide id="7"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Jacques Sahel" initials="J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F3"/>
    <a:srgbClr val="F1FFFD"/>
    <a:srgbClr val="FEFDFD"/>
    <a:srgbClr val="0E4B91"/>
    <a:srgbClr val="18548A"/>
    <a:srgbClr val="15538C"/>
    <a:srgbClr val="0B2F49"/>
    <a:srgbClr val="092F4B"/>
    <a:srgbClr val="A1472D"/>
    <a:srgbClr val="A34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122" autoAdjust="0"/>
    <p:restoredTop sz="86602" autoAdjust="0"/>
  </p:normalViewPr>
  <p:slideViewPr>
    <p:cSldViewPr snapToGrid="0" snapToObjects="1">
      <p:cViewPr>
        <p:scale>
          <a:sx n="100" d="100"/>
          <a:sy n="100" d="100"/>
        </p:scale>
        <p:origin x="1752" y="344"/>
      </p:cViewPr>
      <p:guideLst>
        <p:guide orient="horz" pos="1422"/>
        <p:guide pos="2880"/>
        <p:guide orient="horz" pos="1991"/>
        <p:guide pos="4032"/>
        <p:guide orient="horz" pos="1016"/>
        <p:guide pos="223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50" d="100"/>
          <a:sy n="150" d="100"/>
        </p:scale>
        <p:origin x="-1064" y="47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68F13CC-A6A6-524A-A0F8-DAB9B298E3B6}" type="datetimeFigureOut">
              <a:rPr lang="en-US" smtClean="0"/>
              <a:t>2/23/17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A614CD-FA73-DF49-AA13-A5EF746D725A}" type="datetimeFigureOut">
              <a:rPr lang="en-US" smtClean="0"/>
              <a:t>2/23/17</a:t>
            </a:fld>
            <a:endParaRPr lang="en-US"/>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78505" rtl="0" eaLnBrk="1" latinLnBrk="0" hangingPunct="1">
      <a:defRPr sz="1300" kern="1200">
        <a:solidFill>
          <a:schemeClr val="tx1"/>
        </a:solidFill>
        <a:latin typeface="+mn-lt"/>
        <a:ea typeface="+mn-ea"/>
        <a:cs typeface="+mn-cs"/>
      </a:defRPr>
    </a:lvl1pPr>
    <a:lvl2pPr marL="478505" algn="l" defTabSz="478505" rtl="0" eaLnBrk="1" latinLnBrk="0" hangingPunct="1">
      <a:defRPr sz="1300" kern="1200">
        <a:solidFill>
          <a:schemeClr val="tx1"/>
        </a:solidFill>
        <a:latin typeface="+mn-lt"/>
        <a:ea typeface="+mn-ea"/>
        <a:cs typeface="+mn-cs"/>
      </a:defRPr>
    </a:lvl2pPr>
    <a:lvl3pPr marL="957009" algn="l" defTabSz="478505" rtl="0" eaLnBrk="1" latinLnBrk="0" hangingPunct="1">
      <a:defRPr sz="1300" kern="1200">
        <a:solidFill>
          <a:schemeClr val="tx1"/>
        </a:solidFill>
        <a:latin typeface="+mn-lt"/>
        <a:ea typeface="+mn-ea"/>
        <a:cs typeface="+mn-cs"/>
      </a:defRPr>
    </a:lvl3pPr>
    <a:lvl4pPr marL="1435514" algn="l" defTabSz="478505" rtl="0" eaLnBrk="1" latinLnBrk="0" hangingPunct="1">
      <a:defRPr sz="1300" kern="1200">
        <a:solidFill>
          <a:schemeClr val="tx1"/>
        </a:solidFill>
        <a:latin typeface="+mn-lt"/>
        <a:ea typeface="+mn-ea"/>
        <a:cs typeface="+mn-cs"/>
      </a:defRPr>
    </a:lvl4pPr>
    <a:lvl5pPr marL="1914019" algn="l" defTabSz="478505" rtl="0" eaLnBrk="1" latinLnBrk="0" hangingPunct="1">
      <a:defRPr sz="1300" kern="1200">
        <a:solidFill>
          <a:schemeClr val="tx1"/>
        </a:solidFill>
        <a:latin typeface="+mn-lt"/>
        <a:ea typeface="+mn-ea"/>
        <a:cs typeface="+mn-cs"/>
      </a:defRPr>
    </a:lvl5pPr>
    <a:lvl6pPr marL="2392527" algn="l" defTabSz="478505" rtl="0" eaLnBrk="1" latinLnBrk="0" hangingPunct="1">
      <a:defRPr sz="1300" kern="1200">
        <a:solidFill>
          <a:schemeClr val="tx1"/>
        </a:solidFill>
        <a:latin typeface="+mn-lt"/>
        <a:ea typeface="+mn-ea"/>
        <a:cs typeface="+mn-cs"/>
      </a:defRPr>
    </a:lvl6pPr>
    <a:lvl7pPr marL="2871035" algn="l" defTabSz="478505" rtl="0" eaLnBrk="1" latinLnBrk="0" hangingPunct="1">
      <a:defRPr sz="1300" kern="1200">
        <a:solidFill>
          <a:schemeClr val="tx1"/>
        </a:solidFill>
        <a:latin typeface="+mn-lt"/>
        <a:ea typeface="+mn-ea"/>
        <a:cs typeface="+mn-cs"/>
      </a:defRPr>
    </a:lvl7pPr>
    <a:lvl8pPr marL="3349540" algn="l" defTabSz="478505" rtl="0" eaLnBrk="1" latinLnBrk="0" hangingPunct="1">
      <a:defRPr sz="1300" kern="1200">
        <a:solidFill>
          <a:schemeClr val="tx1"/>
        </a:solidFill>
        <a:latin typeface="+mn-lt"/>
        <a:ea typeface="+mn-ea"/>
        <a:cs typeface="+mn-cs"/>
      </a:defRPr>
    </a:lvl8pPr>
    <a:lvl9pPr marL="3828046" algn="l" defTabSz="4785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81100" y="4415790"/>
            <a:ext cx="4648200" cy="4183380"/>
          </a:xfrm>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62952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81100" y="4583710"/>
            <a:ext cx="4648200" cy="4015459"/>
          </a:xfrm>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12998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68400" y="4415790"/>
            <a:ext cx="4673600" cy="4183380"/>
          </a:xfrm>
        </p:spPr>
        <p:txBody>
          <a:bodyPr/>
          <a:lstStyle/>
          <a:p>
            <a:pPr>
              <a:spcAft>
                <a:spcPts val="611"/>
              </a:spcAft>
            </a:pPr>
            <a:r>
              <a:rPr lang="en-US" sz="1000" dirty="0" smtClean="0"/>
              <a:t>Access to knowledge and trademarks: Since the early days of ICANN, civil society groups have focused on the tension between freedom of expression and trademark rights.   In domain names this manifests itself when people want to register what somebody else would consider to be their trademark in a domain name.  The domain name might be used in ways that have nothing to do with the trademark.   Yet trademark owners of course want to protect their marks.  Seeking to find a balance in domain policy and dispute resolution has been an important part of civil society's work in ICANN.  Particularly the development of the Uniform Domain Name Resolution process (UDRP), the Uniform Rapid Suspension policy (URS), and the new </a:t>
            </a:r>
            <a:r>
              <a:rPr lang="en-US" sz="1000" dirty="0" err="1" smtClean="0"/>
              <a:t>gTLD</a:t>
            </a:r>
            <a:r>
              <a:rPr lang="en-US" sz="1000" dirty="0" smtClean="0"/>
              <a:t> program.</a:t>
            </a:r>
          </a:p>
          <a:p>
            <a:pPr>
              <a:spcAft>
                <a:spcPts val="611"/>
              </a:spcAft>
            </a:pPr>
            <a:endParaRPr lang="en-US" sz="1000" dirty="0"/>
          </a:p>
        </p:txBody>
      </p:sp>
      <p:sp>
        <p:nvSpPr>
          <p:cNvPr id="4" name="Slide Number Placeholder 3"/>
          <p:cNvSpPr>
            <a:spLocks noGrp="1"/>
          </p:cNvSpPr>
          <p:nvPr>
            <p:ph type="sldNum" sz="quarter" idx="10"/>
          </p:nvPr>
        </p:nvSpPr>
        <p:spPr/>
        <p:txBody>
          <a:bodyPr/>
          <a:lstStyle/>
          <a:p>
            <a:fld id="{03673C06-2079-BA41-881A-92878EAF812F}" type="slidenum">
              <a:rPr lang="en-US" smtClean="0"/>
              <a:t>8</a:t>
            </a:fld>
            <a:endParaRPr lang="en-US"/>
          </a:p>
        </p:txBody>
      </p:sp>
    </p:spTree>
    <p:extLst>
      <p:ext uri="{BB962C8B-B14F-4D97-AF65-F5344CB8AC3E}">
        <p14:creationId xmlns:p14="http://schemas.microsoft.com/office/powerpoint/2010/main" val="134827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1168400" y="4415790"/>
            <a:ext cx="4673600" cy="4183380"/>
          </a:xfrm>
        </p:spPr>
        <p:txBody>
          <a:bodyPr/>
          <a:lstStyle/>
          <a:p>
            <a:pPr>
              <a:spcAft>
                <a:spcPts val="611"/>
              </a:spcAft>
            </a:pPr>
            <a:r>
              <a:rPr lang="en-US" sz="1000" dirty="0">
                <a:solidFill>
                  <a:srgbClr val="FF0000"/>
                </a:solidFill>
              </a:rPr>
              <a:t>Note: these are views of civil society in ICANN, not ICANN the organization. </a:t>
            </a:r>
          </a:p>
          <a:p>
            <a:pPr defTabSz="465887">
              <a:spcAft>
                <a:spcPts val="611"/>
              </a:spcAft>
              <a:defRPr/>
            </a:pPr>
            <a:r>
              <a:rPr lang="en-US" sz="1000" dirty="0" smtClean="0"/>
              <a:t>WHOIS </a:t>
            </a:r>
            <a:r>
              <a:rPr lang="en-US" sz="1000" dirty="0"/>
              <a:t>data/registrant data has three problematic requirements from a CS perspective: </a:t>
            </a:r>
            <a:endParaRPr lang="en-US" sz="1000" dirty="0" smtClean="0"/>
          </a:p>
          <a:p>
            <a:pPr defTabSz="465887">
              <a:spcAft>
                <a:spcPts val="611"/>
              </a:spcAft>
              <a:defRPr/>
            </a:pPr>
            <a:r>
              <a:rPr lang="en-US" sz="1000" b="1" u="sng" dirty="0" smtClean="0"/>
              <a:t>First</a:t>
            </a:r>
            <a:r>
              <a:rPr lang="en-US" sz="1000" dirty="0"/>
              <a:t>, that certain data, including name, address, contact email, technical contact email, phone number, fax number, etc. must be published in the public WHOIS directory which the registrars and registries are obliged to support.  </a:t>
            </a:r>
            <a:endParaRPr lang="en-US" sz="1000" dirty="0" smtClean="0"/>
          </a:p>
          <a:p>
            <a:pPr defTabSz="465887">
              <a:spcAft>
                <a:spcPts val="611"/>
              </a:spcAft>
              <a:defRPr/>
            </a:pPr>
            <a:r>
              <a:rPr lang="en-US" sz="1000" b="1" u="sng" dirty="0" smtClean="0"/>
              <a:t>Second</a:t>
            </a:r>
            <a:r>
              <a:rPr lang="en-US" sz="1000" dirty="0"/>
              <a:t>, is that registrars are obliged to retain data about their transactions with registrants, including financial details, emails, and other administrative data for a period of 6 months after the last transaction with that customer.  </a:t>
            </a:r>
            <a:endParaRPr lang="en-US" sz="1000" dirty="0" smtClean="0"/>
          </a:p>
          <a:p>
            <a:pPr defTabSz="465887">
              <a:spcAft>
                <a:spcPts val="611"/>
              </a:spcAft>
              <a:defRPr/>
            </a:pPr>
            <a:r>
              <a:rPr lang="en-US" sz="1000" b="1" u="sng" dirty="0" smtClean="0"/>
              <a:t>Third</a:t>
            </a:r>
            <a:r>
              <a:rPr lang="en-US" sz="1000" dirty="0" smtClean="0"/>
              <a:t> </a:t>
            </a:r>
            <a:r>
              <a:rPr lang="en-US" sz="1000" dirty="0"/>
              <a:t>problematic requirement is the obligation to escrow data with ICANN’s escrow agent in the US.  There are issues with jurisdiction which impact local data protection law</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03673C06-2079-BA41-881A-92878EAF812F}" type="slidenum">
              <a:rPr lang="en-US" smtClean="0"/>
              <a:t>9</a:t>
            </a:fld>
            <a:endParaRPr lang="en-US"/>
          </a:p>
        </p:txBody>
      </p:sp>
    </p:spTree>
    <p:extLst>
      <p:ext uri="{BB962C8B-B14F-4D97-AF65-F5344CB8AC3E}">
        <p14:creationId xmlns:p14="http://schemas.microsoft.com/office/powerpoint/2010/main" val="134827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6913"/>
            <a:ext cx="5035550" cy="3486150"/>
          </a:xfrm>
        </p:spPr>
      </p:sp>
      <p:sp>
        <p:nvSpPr>
          <p:cNvPr id="3" name="Notes Placeholder 2"/>
          <p:cNvSpPr>
            <a:spLocks noGrp="1"/>
          </p:cNvSpPr>
          <p:nvPr>
            <p:ph type="body" idx="1"/>
          </p:nvPr>
        </p:nvSpPr>
        <p:spPr>
          <a:xfrm>
            <a:off x="987425" y="4432300"/>
            <a:ext cx="5035550" cy="4166869"/>
          </a:xfrm>
        </p:spPr>
        <p:txBody>
          <a:bodyPr/>
          <a:lstStyle/>
          <a:p>
            <a:r>
              <a:rPr lang="en-US" sz="1200" dirty="0" smtClean="0"/>
              <a:t>NCUC Issues</a:t>
            </a:r>
          </a:p>
          <a:p>
            <a:r>
              <a:rPr lang="en-US" sz="1200" dirty="0" smtClean="0"/>
              <a:t>* Protecting Noncommercial Uses and Users -- seek to ensure commercial interests do not override the interests of nonprofits and ordinary users</a:t>
            </a:r>
          </a:p>
          <a:p>
            <a:r>
              <a:rPr lang="en-US" sz="1200" dirty="0" smtClean="0"/>
              <a:t>* Diversity and Consumer Choice --  support a competitive domain name industry that offers Internet users innovation, quality options and affordable prices</a:t>
            </a:r>
          </a:p>
          <a:p>
            <a:r>
              <a:rPr lang="en-US" sz="1200" dirty="0" smtClean="0"/>
              <a:t>* Human Rights --  promote an approach to domain name policy that is consistent with internationally recognized human rights</a:t>
            </a:r>
          </a:p>
          <a:p>
            <a:r>
              <a:rPr lang="en-US" sz="1200" dirty="0" smtClean="0"/>
              <a:t>* Freedom of Expression -- challenge efforts to abuse the core of the Internet by censoring expression and regulating content</a:t>
            </a:r>
          </a:p>
          <a:p>
            <a:r>
              <a:rPr lang="en-US" sz="1200" dirty="0" smtClean="0"/>
              <a:t>* Privacy -- oppose efforts to use domain registration records for indiscriminate surveillance</a:t>
            </a:r>
          </a:p>
          <a:p>
            <a:r>
              <a:rPr lang="en-US" sz="1200" dirty="0" smtClean="0"/>
              <a:t>* Access to Knowledge -- advocate for protection of the global public sphere against the excessive application of intellectual property restrictions</a:t>
            </a:r>
          </a:p>
          <a:p>
            <a:r>
              <a:rPr lang="en-US" sz="1200" dirty="0" smtClean="0"/>
              <a:t>* Development -- work for policies that promote socio- economic growth and development in all areas of the world</a:t>
            </a:r>
          </a:p>
          <a:p>
            <a:r>
              <a:rPr lang="en-US" sz="1200" dirty="0" smtClean="0"/>
              <a:t>* Multilingual Internet -- support standards and practices that allow all cultures and linguistic groups to be represented in the domain name space</a:t>
            </a:r>
          </a:p>
          <a:p>
            <a:r>
              <a:rPr lang="en-US" sz="1200" dirty="0" smtClean="0"/>
              <a:t>* Global Internet Governance  --  We strive to make governance institutions accountable, promote multistakeholder participation</a:t>
            </a:r>
            <a:endParaRPr lang="en-US" sz="1200"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a:p>
        </p:txBody>
      </p:sp>
    </p:spTree>
    <p:extLst>
      <p:ext uri="{BB962C8B-B14F-4D97-AF65-F5344CB8AC3E}">
        <p14:creationId xmlns:p14="http://schemas.microsoft.com/office/powerpoint/2010/main" val="129980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10085311"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0" y="4130526"/>
            <a:ext cx="10085311"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sp>
        <p:nvSpPr>
          <p:cNvPr id="8" name="Rectangle 7"/>
          <p:cNvSpPr/>
          <p:nvPr userDrawn="1"/>
        </p:nvSpPr>
        <p:spPr>
          <a:xfrm>
            <a:off x="7" y="4130526"/>
            <a:ext cx="1839273"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201" y="4566371"/>
            <a:ext cx="1357867" cy="972830"/>
          </a:xfrm>
          <a:prstGeom prst="rect">
            <a:avLst/>
          </a:prstGeom>
        </p:spPr>
      </p:pic>
      <p:sp>
        <p:nvSpPr>
          <p:cNvPr id="10" name="Rectangle 9"/>
          <p:cNvSpPr/>
          <p:nvPr userDrawn="1"/>
        </p:nvSpPr>
        <p:spPr>
          <a:xfrm flipV="1">
            <a:off x="11" y="4130519"/>
            <a:ext cx="10085313"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95701" tIns="47854" rIns="95701" bIns="47854" rtlCol="0" anchor="ctr"/>
          <a:lstStyle/>
          <a:p>
            <a:pPr algn="ctr"/>
            <a:endParaRPr lang="en-US"/>
          </a:p>
        </p:txBody>
      </p:sp>
    </p:spTree>
    <p:extLst>
      <p:ext uri="{BB962C8B-B14F-4D97-AF65-F5344CB8AC3E}">
        <p14:creationId xmlns:p14="http://schemas.microsoft.com/office/powerpoint/2010/main" val="3620340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895317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91"/>
            <a:ext cx="9965068"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 y="6318497"/>
            <a:ext cx="9914819" cy="547644"/>
          </a:xfrm>
          <a:prstGeom prst="rect">
            <a:avLst/>
          </a:prstGeom>
        </p:spPr>
      </p:pic>
      <p:sp>
        <p:nvSpPr>
          <p:cNvPr id="34" name="Slide Number Placeholder 5"/>
          <p:cNvSpPr txBox="1">
            <a:spLocks/>
          </p:cNvSpPr>
          <p:nvPr userDrawn="1"/>
        </p:nvSpPr>
        <p:spPr>
          <a:xfrm>
            <a:off x="7395626" y="6414984"/>
            <a:ext cx="2311400" cy="365125"/>
          </a:xfrm>
          <a:prstGeom prst="rect">
            <a:avLst/>
          </a:prstGeom>
        </p:spPr>
        <p:txBody>
          <a:bodyPr lIns="95701" tIns="47854" rIns="95701" bIns="4785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906000" cy="710655"/>
          </a:xfrm>
          <a:prstGeom prst="rect">
            <a:avLst/>
          </a:prstGeom>
          <a:solidFill>
            <a:srgbClr val="1768B1"/>
          </a:solidFill>
        </p:spPr>
        <p:txBody>
          <a:bodyPr vert="horz" lIns="95701" tIns="47854" rIns="95701" bIns="47854"/>
          <a:lstStyle>
            <a:lvl1pPr marL="305712"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01" tIns="47854" rIns="95701" bIns="47854"/>
          <a:lstStyle>
            <a:lvl1pPr marL="305712"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 y="6318497"/>
            <a:ext cx="9914819" cy="547644"/>
          </a:xfrm>
          <a:prstGeom prst="rect">
            <a:avLst/>
          </a:prstGeom>
        </p:spPr>
      </p:pic>
      <p:sp>
        <p:nvSpPr>
          <p:cNvPr id="16" name="Slide Number Placeholder 5"/>
          <p:cNvSpPr txBox="1">
            <a:spLocks/>
          </p:cNvSpPr>
          <p:nvPr userDrawn="1"/>
        </p:nvSpPr>
        <p:spPr>
          <a:xfrm>
            <a:off x="7395626" y="6414984"/>
            <a:ext cx="2311400" cy="365125"/>
          </a:xfrm>
          <a:prstGeom prst="rect">
            <a:avLst/>
          </a:prstGeom>
        </p:spPr>
        <p:txBody>
          <a:bodyPr lIns="95701" tIns="47854" rIns="95701" bIns="4785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6040" y="-8390"/>
            <a:ext cx="10071100" cy="6881326"/>
          </a:xfrm>
          <a:prstGeom prst="rect">
            <a:avLst/>
          </a:prstGeom>
        </p:spPr>
      </p:pic>
      <p:sp>
        <p:nvSpPr>
          <p:cNvPr id="36" name="Text Placeholder 35"/>
          <p:cNvSpPr>
            <a:spLocks noGrp="1"/>
          </p:cNvSpPr>
          <p:nvPr userDrawn="1">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3" descr="agenda2.jpg"/>
          <p:cNvPicPr>
            <a:picLocks noChangeAspect="1"/>
          </p:cNvPicPr>
          <p:nvPr userDrawn="1"/>
        </p:nvPicPr>
        <p:blipFill rotWithShape="1">
          <a:blip r:embed="rId2">
            <a:extLst>
              <a:ext uri="{28A0092B-C50C-407E-A947-70E740481C1C}">
                <a14:useLocalDpi xmlns:a14="http://schemas.microsoft.com/office/drawing/2010/main" val="0"/>
              </a:ext>
            </a:extLst>
          </a:blip>
          <a:srcRect l="19229" r="19889"/>
          <a:stretch/>
        </p:blipFill>
        <p:spPr>
          <a:xfrm>
            <a:off x="0" y="-2540"/>
            <a:ext cx="9906000" cy="6869049"/>
          </a:xfrm>
          <a:prstGeom prst="rect">
            <a:avLst/>
          </a:prstGeom>
        </p:spPr>
      </p:pic>
      <p:sp>
        <p:nvSpPr>
          <p:cNvPr id="9" name="Text Placeholder 35"/>
          <p:cNvSpPr>
            <a:spLocks noGrp="1"/>
          </p:cNvSpPr>
          <p:nvPr>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genda3.jpg"/>
          <p:cNvPicPr>
            <a:picLocks noChangeAspect="1"/>
          </p:cNvPicPr>
          <p:nvPr userDrawn="1"/>
        </p:nvPicPr>
        <p:blipFill rotWithShape="1">
          <a:blip r:embed="rId2">
            <a:extLst>
              <a:ext uri="{28A0092B-C50C-407E-A947-70E740481C1C}">
                <a14:useLocalDpi xmlns:a14="http://schemas.microsoft.com/office/drawing/2010/main" val="0"/>
              </a:ext>
            </a:extLst>
          </a:blip>
          <a:srcRect l="19206" r="19518"/>
          <a:stretch/>
        </p:blipFill>
        <p:spPr>
          <a:xfrm>
            <a:off x="12" y="0"/>
            <a:ext cx="9918979" cy="6876852"/>
          </a:xfrm>
          <a:prstGeom prst="rect">
            <a:avLst/>
          </a:prstGeom>
        </p:spPr>
      </p:pic>
      <p:sp>
        <p:nvSpPr>
          <p:cNvPr id="4" name="Text Placeholder 35"/>
          <p:cNvSpPr>
            <a:spLocks noGrp="1"/>
          </p:cNvSpPr>
          <p:nvPr>
            <p:ph type="body" sz="quarter" idx="13" hasCustomPrompt="1"/>
          </p:nvPr>
        </p:nvSpPr>
        <p:spPr>
          <a:xfrm>
            <a:off x="617407" y="2377590"/>
            <a:ext cx="6777700" cy="1728788"/>
          </a:xfrm>
          <a:prstGeom prst="rect">
            <a:avLst/>
          </a:prstGeom>
        </p:spPr>
        <p:txBody>
          <a:bodyPr vert="horz" lIns="95701" tIns="47854" rIns="95701" bIns="47854"/>
          <a:lstStyle>
            <a:lvl1pPr marL="0" indent="0">
              <a:buNone/>
              <a:defRPr sz="37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0803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1895453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906000" cy="710655"/>
          </a:xfrm>
          <a:prstGeom prst="rect">
            <a:avLst/>
          </a:prstGeom>
          <a:solidFill>
            <a:srgbClr val="1768B1"/>
          </a:solidFill>
        </p:spPr>
        <p:txBody>
          <a:bodyPr vert="horz" lIns="95782" tIns="47891" rIns="95782" bIns="47891"/>
          <a:lstStyle>
            <a:lvl1pPr marL="305969" algn="l">
              <a:lnSpc>
                <a:spcPts val="4169"/>
              </a:lnSpc>
              <a:defRPr sz="3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 y="6318497"/>
            <a:ext cx="9914819" cy="547644"/>
          </a:xfrm>
          <a:prstGeom prst="rect">
            <a:avLst/>
          </a:prstGeom>
        </p:spPr>
      </p:pic>
      <p:sp>
        <p:nvSpPr>
          <p:cNvPr id="16" name="Slide Number Placeholder 5"/>
          <p:cNvSpPr txBox="1">
            <a:spLocks/>
          </p:cNvSpPr>
          <p:nvPr userDrawn="1"/>
        </p:nvSpPr>
        <p:spPr>
          <a:xfrm>
            <a:off x="7395626" y="6414978"/>
            <a:ext cx="2311400" cy="365125"/>
          </a:xfrm>
          <a:prstGeom prst="rect">
            <a:avLst/>
          </a:prstGeom>
        </p:spPr>
        <p:txBody>
          <a:bodyPr lIns="95782" tIns="47891" rIns="95782" bIns="4789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500" dirty="0" smtClean="0">
                <a:solidFill>
                  <a:srgbClr val="FFFFFF"/>
                </a:solidFill>
                <a:latin typeface="Source Sans Pro"/>
                <a:cs typeface="Source Sans Pro"/>
              </a:rPr>
              <a:t>   |   </a:t>
            </a:r>
            <a:fld id="{D43A6F16-D3CF-4F46-B6D9-B3CAB1B87938}" type="slidenum">
              <a:rPr lang="en-US" sz="1500" smtClean="0">
                <a:solidFill>
                  <a:srgbClr val="FFFFFF"/>
                </a:solidFill>
                <a:latin typeface="Source Sans Pro"/>
                <a:cs typeface="Source Sans Pro"/>
              </a:rPr>
              <a:pPr algn="r"/>
              <a:t>‹#›</a:t>
            </a:fld>
            <a:endParaRPr lang="en-US" sz="1500" dirty="0">
              <a:solidFill>
                <a:srgbClr val="FFFFFF"/>
              </a:solidFill>
              <a:latin typeface="Source Sans Pro"/>
              <a:cs typeface="Source Sans Pro"/>
            </a:endParaRPr>
          </a:p>
        </p:txBody>
      </p:sp>
    </p:spTree>
    <p:extLst>
      <p:ext uri="{BB962C8B-B14F-4D97-AF65-F5344CB8AC3E}">
        <p14:creationId xmlns:p14="http://schemas.microsoft.com/office/powerpoint/2010/main" val="24594718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 id="2147483665" r:id="rId8"/>
    <p:sldLayoutId id="2147483666" r:id="rId9"/>
    <p:sldLayoutId id="2147483667" r:id="rId10"/>
  </p:sldLayoutIdLst>
  <p:hf hdr="0"/>
  <p:txStyles>
    <p:titleStyle>
      <a:lvl1pPr algn="ctr" defTabSz="478505" rtl="0" eaLnBrk="1" latinLnBrk="0" hangingPunct="1">
        <a:spcBef>
          <a:spcPct val="0"/>
        </a:spcBef>
        <a:buNone/>
        <a:defRPr sz="4600" kern="1200">
          <a:solidFill>
            <a:schemeClr val="tx1"/>
          </a:solidFill>
          <a:latin typeface="+mj-lt"/>
          <a:ea typeface="+mj-ea"/>
          <a:cs typeface="+mj-cs"/>
        </a:defRPr>
      </a:lvl1pPr>
    </p:titleStyle>
    <p:bodyStyle>
      <a:lvl1pPr marL="358880" indent="-358880" algn="l" defTabSz="478505" rtl="0" eaLnBrk="1" latinLnBrk="0" hangingPunct="1">
        <a:spcBef>
          <a:spcPct val="20000"/>
        </a:spcBef>
        <a:buFont typeface="Arial"/>
        <a:buChar char="•"/>
        <a:defRPr sz="3400" kern="1200">
          <a:solidFill>
            <a:schemeClr val="tx1"/>
          </a:solidFill>
          <a:latin typeface="+mn-lt"/>
          <a:ea typeface="+mn-ea"/>
          <a:cs typeface="+mn-cs"/>
        </a:defRPr>
      </a:lvl1pPr>
      <a:lvl2pPr marL="777573" indent="-299062" algn="l" defTabSz="478505" rtl="0" eaLnBrk="1" latinLnBrk="0" hangingPunct="1">
        <a:spcBef>
          <a:spcPct val="20000"/>
        </a:spcBef>
        <a:buFont typeface="Arial"/>
        <a:buChar char="–"/>
        <a:defRPr sz="2900" kern="1200">
          <a:solidFill>
            <a:schemeClr val="tx1"/>
          </a:solidFill>
          <a:latin typeface="+mn-lt"/>
          <a:ea typeface="+mn-ea"/>
          <a:cs typeface="+mn-cs"/>
        </a:defRPr>
      </a:lvl2pPr>
      <a:lvl3pPr marL="1196265" indent="-239253" algn="l" defTabSz="478505" rtl="0" eaLnBrk="1" latinLnBrk="0" hangingPunct="1">
        <a:spcBef>
          <a:spcPct val="20000"/>
        </a:spcBef>
        <a:buFont typeface="Arial"/>
        <a:buChar char="•"/>
        <a:defRPr sz="2500" kern="1200">
          <a:solidFill>
            <a:schemeClr val="tx1"/>
          </a:solidFill>
          <a:latin typeface="+mn-lt"/>
          <a:ea typeface="+mn-ea"/>
          <a:cs typeface="+mn-cs"/>
        </a:defRPr>
      </a:lvl3pPr>
      <a:lvl4pPr marL="1674769" indent="-239253" algn="l" defTabSz="478505" rtl="0" eaLnBrk="1" latinLnBrk="0" hangingPunct="1">
        <a:spcBef>
          <a:spcPct val="20000"/>
        </a:spcBef>
        <a:buFont typeface="Arial"/>
        <a:buChar char="–"/>
        <a:defRPr sz="2100" kern="1200">
          <a:solidFill>
            <a:schemeClr val="tx1"/>
          </a:solidFill>
          <a:latin typeface="+mn-lt"/>
          <a:ea typeface="+mn-ea"/>
          <a:cs typeface="+mn-cs"/>
        </a:defRPr>
      </a:lvl4pPr>
      <a:lvl5pPr marL="2153274" indent="-239253" algn="l" defTabSz="478505" rtl="0" eaLnBrk="1" latinLnBrk="0" hangingPunct="1">
        <a:spcBef>
          <a:spcPct val="20000"/>
        </a:spcBef>
        <a:buFont typeface="Arial"/>
        <a:buChar char="»"/>
        <a:defRPr sz="2100" kern="1200">
          <a:solidFill>
            <a:schemeClr val="tx1"/>
          </a:solidFill>
          <a:latin typeface="+mn-lt"/>
          <a:ea typeface="+mn-ea"/>
          <a:cs typeface="+mn-cs"/>
        </a:defRPr>
      </a:lvl5pPr>
      <a:lvl6pPr marL="2631781" indent="-239253" algn="l" defTabSz="478505" rtl="0" eaLnBrk="1" latinLnBrk="0" hangingPunct="1">
        <a:spcBef>
          <a:spcPct val="20000"/>
        </a:spcBef>
        <a:buFont typeface="Arial"/>
        <a:buChar char="•"/>
        <a:defRPr sz="2100" kern="1200">
          <a:solidFill>
            <a:schemeClr val="tx1"/>
          </a:solidFill>
          <a:latin typeface="+mn-lt"/>
          <a:ea typeface="+mn-ea"/>
          <a:cs typeface="+mn-cs"/>
        </a:defRPr>
      </a:lvl6pPr>
      <a:lvl7pPr marL="3110285" indent="-239253" algn="l" defTabSz="478505" rtl="0" eaLnBrk="1" latinLnBrk="0" hangingPunct="1">
        <a:spcBef>
          <a:spcPct val="20000"/>
        </a:spcBef>
        <a:buFont typeface="Arial"/>
        <a:buChar char="•"/>
        <a:defRPr sz="2100" kern="1200">
          <a:solidFill>
            <a:schemeClr val="tx1"/>
          </a:solidFill>
          <a:latin typeface="+mn-lt"/>
          <a:ea typeface="+mn-ea"/>
          <a:cs typeface="+mn-cs"/>
        </a:defRPr>
      </a:lvl7pPr>
      <a:lvl8pPr marL="3588793" indent="-239253" algn="l" defTabSz="478505" rtl="0" eaLnBrk="1" latinLnBrk="0" hangingPunct="1">
        <a:spcBef>
          <a:spcPct val="20000"/>
        </a:spcBef>
        <a:buFont typeface="Arial"/>
        <a:buChar char="•"/>
        <a:defRPr sz="2100" kern="1200">
          <a:solidFill>
            <a:schemeClr val="tx1"/>
          </a:solidFill>
          <a:latin typeface="+mn-lt"/>
          <a:ea typeface="+mn-ea"/>
          <a:cs typeface="+mn-cs"/>
        </a:defRPr>
      </a:lvl8pPr>
      <a:lvl9pPr marL="4067300" indent="-239253" algn="l" defTabSz="478505"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505" rtl="0" eaLnBrk="1" latinLnBrk="0" hangingPunct="1">
        <a:defRPr sz="1900" kern="1200">
          <a:solidFill>
            <a:schemeClr val="tx1"/>
          </a:solidFill>
          <a:latin typeface="+mn-lt"/>
          <a:ea typeface="+mn-ea"/>
          <a:cs typeface="+mn-cs"/>
        </a:defRPr>
      </a:lvl1pPr>
      <a:lvl2pPr marL="478505" algn="l" defTabSz="478505" rtl="0" eaLnBrk="1" latinLnBrk="0" hangingPunct="1">
        <a:defRPr sz="1900" kern="1200">
          <a:solidFill>
            <a:schemeClr val="tx1"/>
          </a:solidFill>
          <a:latin typeface="+mn-lt"/>
          <a:ea typeface="+mn-ea"/>
          <a:cs typeface="+mn-cs"/>
        </a:defRPr>
      </a:lvl2pPr>
      <a:lvl3pPr marL="957009" algn="l" defTabSz="478505" rtl="0" eaLnBrk="1" latinLnBrk="0" hangingPunct="1">
        <a:defRPr sz="1900" kern="1200">
          <a:solidFill>
            <a:schemeClr val="tx1"/>
          </a:solidFill>
          <a:latin typeface="+mn-lt"/>
          <a:ea typeface="+mn-ea"/>
          <a:cs typeface="+mn-cs"/>
        </a:defRPr>
      </a:lvl3pPr>
      <a:lvl4pPr marL="1435514" algn="l" defTabSz="478505" rtl="0" eaLnBrk="1" latinLnBrk="0" hangingPunct="1">
        <a:defRPr sz="1900" kern="1200">
          <a:solidFill>
            <a:schemeClr val="tx1"/>
          </a:solidFill>
          <a:latin typeface="+mn-lt"/>
          <a:ea typeface="+mn-ea"/>
          <a:cs typeface="+mn-cs"/>
        </a:defRPr>
      </a:lvl4pPr>
      <a:lvl5pPr marL="1914019" algn="l" defTabSz="478505" rtl="0" eaLnBrk="1" latinLnBrk="0" hangingPunct="1">
        <a:defRPr sz="1900" kern="1200">
          <a:solidFill>
            <a:schemeClr val="tx1"/>
          </a:solidFill>
          <a:latin typeface="+mn-lt"/>
          <a:ea typeface="+mn-ea"/>
          <a:cs typeface="+mn-cs"/>
        </a:defRPr>
      </a:lvl5pPr>
      <a:lvl6pPr marL="2392527" algn="l" defTabSz="478505" rtl="0" eaLnBrk="1" latinLnBrk="0" hangingPunct="1">
        <a:defRPr sz="1900" kern="1200">
          <a:solidFill>
            <a:schemeClr val="tx1"/>
          </a:solidFill>
          <a:latin typeface="+mn-lt"/>
          <a:ea typeface="+mn-ea"/>
          <a:cs typeface="+mn-cs"/>
        </a:defRPr>
      </a:lvl6pPr>
      <a:lvl7pPr marL="2871035" algn="l" defTabSz="478505" rtl="0" eaLnBrk="1" latinLnBrk="0" hangingPunct="1">
        <a:defRPr sz="1900" kern="1200">
          <a:solidFill>
            <a:schemeClr val="tx1"/>
          </a:solidFill>
          <a:latin typeface="+mn-lt"/>
          <a:ea typeface="+mn-ea"/>
          <a:cs typeface="+mn-cs"/>
        </a:defRPr>
      </a:lvl7pPr>
      <a:lvl8pPr marL="3349540" algn="l" defTabSz="478505" rtl="0" eaLnBrk="1" latinLnBrk="0" hangingPunct="1">
        <a:defRPr sz="1900" kern="1200">
          <a:solidFill>
            <a:schemeClr val="tx1"/>
          </a:solidFill>
          <a:latin typeface="+mn-lt"/>
          <a:ea typeface="+mn-ea"/>
          <a:cs typeface="+mn-cs"/>
        </a:defRPr>
      </a:lvl8pPr>
      <a:lvl9pPr marL="3828046" algn="l" defTabSz="47850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schedule.icann.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maryam.bakoshi@icann.org%20to"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cuc.org/" TargetMode="External"/><Relationship Id="rId4" Type="http://schemas.openxmlformats.org/officeDocument/2006/relationships/hyperlink" Target="mailto:ncuc@ncuc.org" TargetMode="External"/><Relationship Id="rId5" Type="http://schemas.openxmlformats.org/officeDocument/2006/relationships/hyperlink" Target="http://www.ncuc.org/participate/become-a-member/"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nso.icann.org/en/issues/background-briefing-27oct16-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www.examp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59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Issues</a:t>
            </a:r>
            <a:endParaRPr lang="en-US" dirty="0"/>
          </a:p>
        </p:txBody>
      </p:sp>
      <p:sp>
        <p:nvSpPr>
          <p:cNvPr id="4" name="TextBox 3"/>
          <p:cNvSpPr txBox="1"/>
          <p:nvPr/>
        </p:nvSpPr>
        <p:spPr>
          <a:xfrm>
            <a:off x="844657" y="977935"/>
            <a:ext cx="8320510" cy="4893647"/>
          </a:xfrm>
          <a:prstGeom prst="rect">
            <a:avLst/>
          </a:prstGeom>
          <a:noFill/>
        </p:spPr>
        <p:txBody>
          <a:bodyPr wrap="square" rtlCol="0">
            <a:spAutoFit/>
          </a:bodyPr>
          <a:lstStyle/>
          <a:p>
            <a:r>
              <a:rPr lang="en-US" sz="2400" b="1" dirty="0"/>
              <a:t>Cross Community Working Group (CCWG) On Enhancing ICANN Accountability - two work Streams:</a:t>
            </a:r>
          </a:p>
          <a:p>
            <a:endParaRPr lang="en-US" sz="2200" dirty="0"/>
          </a:p>
          <a:p>
            <a:pPr marL="285750" indent="-285750">
              <a:buFont typeface="Arial"/>
              <a:buChar char="•"/>
            </a:pPr>
            <a:r>
              <a:rPr lang="en-US" sz="2200" dirty="0"/>
              <a:t>WS1: mechanisms to complete the IANA Stewardship Transition.</a:t>
            </a:r>
          </a:p>
          <a:p>
            <a:pPr marL="285750" indent="-285750">
              <a:buFont typeface="Arial"/>
              <a:buChar char="•"/>
            </a:pPr>
            <a:r>
              <a:rPr lang="en-US" sz="2200" dirty="0"/>
              <a:t>WS2: accountability topics that extend beyond the IANA Stewardship Transition: </a:t>
            </a:r>
            <a:r>
              <a:rPr lang="en-US" sz="2200" b="1" dirty="0"/>
              <a:t>Diversity,  Guidelines for Good Faith Conduct, Human Rights, Jurisdiction, Ombudsman, SO/AC Accountability, Staff Accountability, Transparency.</a:t>
            </a:r>
          </a:p>
          <a:p>
            <a:endParaRPr lang="en-US" sz="2200" dirty="0"/>
          </a:p>
          <a:p>
            <a:r>
              <a:rPr lang="en-US" sz="2400" b="1" dirty="0"/>
              <a:t>How to get involved?</a:t>
            </a:r>
          </a:p>
          <a:p>
            <a:pPr marL="285750" indent="-285750">
              <a:buFont typeface="Arial"/>
              <a:buChar char="•"/>
            </a:pPr>
            <a:r>
              <a:rPr lang="en-US" sz="2200" dirty="0"/>
              <a:t>Join the subgroups dealing with particular topic as a member or an observer </a:t>
            </a:r>
          </a:p>
          <a:p>
            <a:pPr marL="285750" indent="-285750">
              <a:buFont typeface="Arial"/>
              <a:buChar char="•"/>
            </a:pPr>
            <a:r>
              <a:rPr lang="en-US" sz="2200" dirty="0"/>
              <a:t>Help us to draft public comments to the subgroup reports (all the subgroups have different timelines) </a:t>
            </a:r>
            <a:endParaRPr lang="ru-RU" sz="2200" dirty="0"/>
          </a:p>
        </p:txBody>
      </p:sp>
    </p:spTree>
    <p:extLst>
      <p:ext uri="{BB962C8B-B14F-4D97-AF65-F5344CB8AC3E}">
        <p14:creationId xmlns:p14="http://schemas.microsoft.com/office/powerpoint/2010/main" val="1100455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78"/>
            <a:ext cx="9144000" cy="710655"/>
          </a:xfrm>
        </p:spPr>
        <p:txBody>
          <a:bodyPr/>
          <a:lstStyle/>
          <a:p>
            <a:r>
              <a:rPr lang="en-US" dirty="0"/>
              <a:t>Getting Involved: </a:t>
            </a:r>
            <a:r>
              <a:rPr lang="en-US" dirty="0" smtClean="0"/>
              <a:t>NCUC Bylaws </a:t>
            </a:r>
            <a:r>
              <a:rPr lang="en-US" dirty="0"/>
              <a:t>&amp; Procedures</a:t>
            </a:r>
          </a:p>
        </p:txBody>
      </p:sp>
      <p:sp>
        <p:nvSpPr>
          <p:cNvPr id="3" name="Content Placeholder 2"/>
          <p:cNvSpPr txBox="1">
            <a:spLocks/>
          </p:cNvSpPr>
          <p:nvPr/>
        </p:nvSpPr>
        <p:spPr>
          <a:xfrm>
            <a:off x="515754" y="1208504"/>
            <a:ext cx="9105498" cy="40517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A great way to get involved is to work with the </a:t>
            </a:r>
            <a:r>
              <a:rPr lang="en-US" sz="2800" i="1" dirty="0"/>
              <a:t>Procedures Task Force </a:t>
            </a:r>
            <a:r>
              <a:rPr lang="en-US" sz="2800" dirty="0"/>
              <a:t>and </a:t>
            </a:r>
            <a:r>
              <a:rPr lang="en-US" sz="2800" i="1" dirty="0"/>
              <a:t>Bylaws Process</a:t>
            </a:r>
            <a:r>
              <a:rPr lang="en-US" sz="2800" dirty="0"/>
              <a:t>!</a:t>
            </a:r>
          </a:p>
          <a:p>
            <a:r>
              <a:rPr lang="en-US" sz="2800" dirty="0"/>
              <a:t>The Procedures Task Force meets weekly, but you can also follow along with the Google Doc:</a:t>
            </a:r>
          </a:p>
          <a:p>
            <a:pPr lvl="1"/>
            <a:r>
              <a:rPr lang="en-US" dirty="0"/>
              <a:t>https://docs.google.com/document/d/1b-GyV4FQdIZ8MIWiKVznSsxlb-_z7GQCZotf1g_wosk/edit?usp=sharing</a:t>
            </a:r>
          </a:p>
          <a:p>
            <a:r>
              <a:rPr lang="en-US" sz="2800" dirty="0"/>
              <a:t>The new bylaws work will be beginning soon!</a:t>
            </a:r>
          </a:p>
        </p:txBody>
      </p:sp>
    </p:spTree>
    <p:extLst>
      <p:ext uri="{BB962C8B-B14F-4D97-AF65-F5344CB8AC3E}">
        <p14:creationId xmlns:p14="http://schemas.microsoft.com/office/powerpoint/2010/main" val="53012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1887078"/>
          </a:xfrm>
        </p:spPr>
        <p:txBody>
          <a:bodyPr/>
          <a:lstStyle/>
          <a:p>
            <a:r>
              <a:rPr lang="en-US" sz="3600" dirty="0"/>
              <a:t>ICANN 58 in Copenhagen, a good opportunity to get involved: what to expect, what to attend on-site and </a:t>
            </a:r>
            <a:r>
              <a:rPr lang="en-US" sz="3600" dirty="0" smtClean="0"/>
              <a:t>remotely</a:t>
            </a:r>
            <a:endParaRPr lang="en-US" dirty="0"/>
          </a:p>
        </p:txBody>
      </p:sp>
      <p:sp>
        <p:nvSpPr>
          <p:cNvPr id="4" name="TextBox 3"/>
          <p:cNvSpPr txBox="1"/>
          <p:nvPr/>
        </p:nvSpPr>
        <p:spPr>
          <a:xfrm>
            <a:off x="1193800" y="2387600"/>
            <a:ext cx="7271221" cy="2723823"/>
          </a:xfrm>
          <a:prstGeom prst="rect">
            <a:avLst/>
          </a:prstGeom>
          <a:noFill/>
        </p:spPr>
        <p:txBody>
          <a:bodyPr wrap="none" rtlCol="0">
            <a:spAutoFit/>
          </a:bodyPr>
          <a:lstStyle/>
          <a:p>
            <a:r>
              <a:rPr lang="en-US" dirty="0">
                <a:latin typeface="Source Sans Pro"/>
                <a:cs typeface="Source Sans Pro"/>
              </a:rPr>
              <a:t>Find the ICANN Schedule here: </a:t>
            </a:r>
            <a:r>
              <a:rPr lang="en-US" dirty="0">
                <a:latin typeface="Source Sans Pro"/>
                <a:cs typeface="Source Sans Pro"/>
                <a:hlinkClick r:id="rId2"/>
              </a:rPr>
              <a:t>https://schedule.icann.org</a:t>
            </a:r>
            <a:r>
              <a:rPr lang="en-US" dirty="0" smtClean="0">
                <a:latin typeface="Source Sans Pro"/>
                <a:cs typeface="Source Sans Pro"/>
                <a:hlinkClick r:id="rId2"/>
              </a:rPr>
              <a:t>/</a:t>
            </a:r>
            <a:endParaRPr lang="en-US" dirty="0" smtClean="0">
              <a:latin typeface="Source Sans Pro"/>
              <a:cs typeface="Source Sans Pro"/>
            </a:endParaRPr>
          </a:p>
          <a:p>
            <a:pPr marL="342900" indent="-342900">
              <a:buFont typeface="Arial" charset="0"/>
              <a:buChar char="•"/>
            </a:pPr>
            <a:r>
              <a:rPr lang="en-US" dirty="0" smtClean="0">
                <a:latin typeface="Source Sans Pro"/>
                <a:cs typeface="Source Sans Pro"/>
              </a:rPr>
              <a:t>NCUC Outreach (will cover all of the hot topics)</a:t>
            </a:r>
          </a:p>
          <a:p>
            <a:pPr marL="342900" indent="-342900">
              <a:buFont typeface="Arial" charset="0"/>
              <a:buChar char="•"/>
            </a:pPr>
            <a:r>
              <a:rPr lang="en-US" dirty="0" smtClean="0">
                <a:latin typeface="Source Sans Pro"/>
                <a:cs typeface="Source Sans Pro"/>
              </a:rPr>
              <a:t>NCUC Constituency day</a:t>
            </a:r>
          </a:p>
          <a:p>
            <a:pPr marL="1299909" lvl="2" indent="-342900">
              <a:buFont typeface="Arial" charset="0"/>
              <a:buChar char="•"/>
            </a:pPr>
            <a:r>
              <a:rPr lang="en-US" dirty="0" smtClean="0">
                <a:latin typeface="Source Sans Pro"/>
                <a:cs typeface="Source Sans Pro"/>
              </a:rPr>
              <a:t>Possible meeting with the CEO to discuss human rights</a:t>
            </a:r>
          </a:p>
          <a:p>
            <a:pPr marL="1299909" lvl="2" indent="-342900">
              <a:buFont typeface="Arial" charset="0"/>
              <a:buChar char="•"/>
            </a:pPr>
            <a:r>
              <a:rPr lang="en-US" dirty="0" smtClean="0">
                <a:latin typeface="Source Sans Pro"/>
                <a:cs typeface="Source Sans Pro"/>
              </a:rPr>
              <a:t>Meeting with the Board members to tell them about NCUC</a:t>
            </a:r>
          </a:p>
          <a:p>
            <a:pPr marL="1299909" lvl="2" indent="-342900">
              <a:buFont typeface="Arial" charset="0"/>
              <a:buChar char="•"/>
            </a:pPr>
            <a:r>
              <a:rPr lang="en-US" dirty="0" smtClean="0">
                <a:latin typeface="Source Sans Pro"/>
                <a:cs typeface="Source Sans Pro"/>
              </a:rPr>
              <a:t>Newcomers segment on what NCUC does  </a:t>
            </a:r>
          </a:p>
          <a:p>
            <a:pPr marL="342900" indent="-342900">
              <a:buFont typeface="Arial" charset="0"/>
              <a:buChar char="•"/>
            </a:pPr>
            <a:r>
              <a:rPr lang="en-US" dirty="0" smtClean="0">
                <a:latin typeface="Source Sans Pro"/>
                <a:cs typeface="Source Sans Pro"/>
              </a:rPr>
              <a:t>Public Forum: Get the Mic and say whatever you want to the Board</a:t>
            </a:r>
          </a:p>
          <a:p>
            <a:pPr marL="342900" indent="-342900">
              <a:buFont typeface="Arial" charset="0"/>
              <a:buChar char="•"/>
            </a:pPr>
            <a:endParaRPr lang="en-US" dirty="0" smtClean="0">
              <a:latin typeface="Source Sans Pro"/>
              <a:cs typeface="Source Sans Pro"/>
            </a:endParaRPr>
          </a:p>
          <a:p>
            <a:pPr marL="1299909" lvl="2" indent="-342900">
              <a:buFont typeface="Arial" charset="0"/>
              <a:buChar char="•"/>
            </a:pPr>
            <a:endParaRPr lang="en-US" dirty="0" smtClean="0">
              <a:latin typeface="Source Sans Pro"/>
              <a:cs typeface="Source Sans Pro"/>
            </a:endParaRPr>
          </a:p>
        </p:txBody>
      </p:sp>
    </p:spTree>
    <p:extLst>
      <p:ext uri="{BB962C8B-B14F-4D97-AF65-F5344CB8AC3E}">
        <p14:creationId xmlns:p14="http://schemas.microsoft.com/office/powerpoint/2010/main" val="1414766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906000" cy="1340978"/>
          </a:xfrm>
        </p:spPr>
        <p:txBody>
          <a:bodyPr/>
          <a:lstStyle/>
          <a:p>
            <a:r>
              <a:rPr lang="en-US" dirty="0" smtClean="0"/>
              <a:t>Your Executive Committee Reps</a:t>
            </a:r>
            <a:r>
              <a:rPr lang="fa-IR" dirty="0" smtClean="0"/>
              <a:t>  </a:t>
            </a:r>
            <a:r>
              <a:rPr lang="en-US" dirty="0" smtClean="0"/>
              <a:t>and Points of contact</a:t>
            </a:r>
            <a:endParaRPr lang="en-US" dirty="0"/>
          </a:p>
        </p:txBody>
      </p:sp>
      <p:sp>
        <p:nvSpPr>
          <p:cNvPr id="6" name="TextBox 5"/>
          <p:cNvSpPr txBox="1"/>
          <p:nvPr/>
        </p:nvSpPr>
        <p:spPr>
          <a:xfrm>
            <a:off x="1574801" y="1524000"/>
            <a:ext cx="6413500" cy="2431435"/>
          </a:xfrm>
          <a:prstGeom prst="rect">
            <a:avLst/>
          </a:prstGeom>
          <a:noFill/>
        </p:spPr>
        <p:txBody>
          <a:bodyPr wrap="square" rtlCol="0">
            <a:spAutoFit/>
          </a:bodyPr>
          <a:lstStyle/>
          <a:p>
            <a:r>
              <a:rPr lang="en-US" dirty="0" smtClean="0">
                <a:latin typeface="Source Sans Pro"/>
                <a:cs typeface="Source Sans Pro"/>
              </a:rPr>
              <a:t>Regions: Europe, Asia Pacific, North America, LAC, Africa</a:t>
            </a:r>
            <a:endParaRPr lang="en-US" dirty="0">
              <a:latin typeface="Source Sans Pro"/>
              <a:cs typeface="Source Sans Pro"/>
            </a:endParaRPr>
          </a:p>
          <a:p>
            <a:r>
              <a:rPr lang="en-US" b="1" dirty="0">
                <a:latin typeface="Source Sans Pro"/>
                <a:cs typeface="Source Sans Pro"/>
              </a:rPr>
              <a:t>Find us here: </a:t>
            </a:r>
            <a:endParaRPr lang="en-US" b="1" dirty="0" smtClean="0">
              <a:latin typeface="Source Sans Pro"/>
              <a:cs typeface="Source Sans Pro"/>
            </a:endParaRPr>
          </a:p>
          <a:p>
            <a:r>
              <a:rPr lang="en-US" b="1" dirty="0" smtClean="0">
                <a:latin typeface="Source Sans Pro"/>
                <a:cs typeface="Source Sans Pro"/>
              </a:rPr>
              <a:t>http</a:t>
            </a:r>
            <a:r>
              <a:rPr lang="en-US" b="1" dirty="0">
                <a:latin typeface="Source Sans Pro"/>
                <a:cs typeface="Source Sans Pro"/>
              </a:rPr>
              <a:t>://</a:t>
            </a:r>
            <a:r>
              <a:rPr lang="en-US" b="1" dirty="0" err="1">
                <a:latin typeface="Source Sans Pro"/>
                <a:cs typeface="Source Sans Pro"/>
              </a:rPr>
              <a:t>www.ncuc.org</a:t>
            </a:r>
            <a:r>
              <a:rPr lang="en-US" b="1" dirty="0">
                <a:latin typeface="Source Sans Pro"/>
                <a:cs typeface="Source Sans Pro"/>
              </a:rPr>
              <a:t>/governance/executive-committee/</a:t>
            </a:r>
            <a:endParaRPr lang="en-US" b="1" dirty="0" smtClean="0">
              <a:latin typeface="Source Sans Pro"/>
              <a:cs typeface="Source Sans Pro"/>
            </a:endParaRPr>
          </a:p>
          <a:p>
            <a:endParaRPr lang="en-US" b="1" dirty="0">
              <a:latin typeface="Source Sans Pro"/>
              <a:cs typeface="Source Sans Pro"/>
            </a:endParaRPr>
          </a:p>
          <a:p>
            <a:endParaRPr lang="en-US" b="1" dirty="0" smtClean="0">
              <a:latin typeface="Source Sans Pro"/>
              <a:cs typeface="Source Sans Pro"/>
            </a:endParaRPr>
          </a:p>
          <a:p>
            <a:r>
              <a:rPr lang="en-US" b="1" dirty="0" smtClean="0">
                <a:latin typeface="Source Sans Pro"/>
                <a:cs typeface="Source Sans Pro"/>
              </a:rPr>
              <a:t>You are on the regional mailing list, contact our EC members through that list or ask </a:t>
            </a:r>
          </a:p>
          <a:p>
            <a:r>
              <a:rPr lang="en-US" b="1" dirty="0" smtClean="0">
                <a:latin typeface="Source Sans Pro"/>
                <a:cs typeface="Source Sans Pro"/>
              </a:rPr>
              <a:t>Maryam at </a:t>
            </a:r>
            <a:r>
              <a:rPr lang="en-US" b="1" dirty="0" smtClean="0">
                <a:latin typeface="Source Sans Pro"/>
                <a:cs typeface="Source Sans Pro"/>
                <a:hlinkClick r:id="rId2"/>
              </a:rPr>
              <a:t>maryam.bakoshi@icann.org to</a:t>
            </a:r>
            <a:r>
              <a:rPr lang="en-US" b="1" dirty="0" smtClean="0">
                <a:latin typeface="Source Sans Pro"/>
                <a:cs typeface="Source Sans Pro"/>
              </a:rPr>
              <a:t> put you in touch</a:t>
            </a:r>
            <a:endParaRPr lang="en-US" dirty="0" smtClean="0">
              <a:latin typeface="Source Sans Pro"/>
              <a:cs typeface="Source Sans Pro"/>
            </a:endParaRPr>
          </a:p>
        </p:txBody>
      </p:sp>
    </p:spTree>
    <p:extLst>
      <p:ext uri="{BB962C8B-B14F-4D97-AF65-F5344CB8AC3E}">
        <p14:creationId xmlns:p14="http://schemas.microsoft.com/office/powerpoint/2010/main" val="61844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mtClean="0"/>
              <a:t> </a:t>
            </a:r>
            <a:r>
              <a:rPr lang="en-US" sz="3200" b="1" dirty="0" smtClean="0"/>
              <a:t>Thank You!</a:t>
            </a:r>
            <a:endParaRPr lang="en-US" sz="3200" b="1" dirty="0"/>
          </a:p>
        </p:txBody>
      </p:sp>
      <p:sp>
        <p:nvSpPr>
          <p:cNvPr id="3" name="Rectangle 2"/>
          <p:cNvSpPr/>
          <p:nvPr/>
        </p:nvSpPr>
        <p:spPr>
          <a:xfrm>
            <a:off x="432405" y="1024200"/>
            <a:ext cx="9021536" cy="3085295"/>
          </a:xfrm>
          <a:prstGeom prst="rect">
            <a:avLst/>
          </a:prstGeom>
        </p:spPr>
        <p:txBody>
          <a:bodyPr wrap="square" lIns="68415" tIns="34208" rIns="68415" bIns="34208">
            <a:spAutoFit/>
          </a:bodyPr>
          <a:lstStyle/>
          <a:p>
            <a:r>
              <a:rPr lang="en-US" sz="2400" dirty="0" smtClean="0">
                <a:latin typeface="Source Sans Pro"/>
                <a:cs typeface="Source Sans Pro"/>
              </a:rPr>
              <a:t> </a:t>
            </a:r>
          </a:p>
          <a:p>
            <a:pPr marL="820582" lvl="1" indent="-342077">
              <a:buFont typeface="Arial" panose="020B0604020202020204" pitchFamily="34" charset="0"/>
              <a:buChar char="•"/>
            </a:pPr>
            <a:endParaRPr lang="en-US" sz="1200" dirty="0">
              <a:latin typeface="Source Sans Pro"/>
              <a:cs typeface="Source Sans Pro"/>
            </a:endParaRPr>
          </a:p>
          <a:p>
            <a:pPr lvl="1">
              <a:spcBef>
                <a:spcPts val="600"/>
              </a:spcBef>
              <a:spcAft>
                <a:spcPts val="600"/>
              </a:spcAft>
            </a:pPr>
            <a:r>
              <a:rPr lang="en-US" sz="2400" dirty="0" smtClean="0">
                <a:latin typeface="Source Sans Pro"/>
                <a:cs typeface="Source Sans Pro"/>
              </a:rPr>
              <a:t>Website: </a:t>
            </a:r>
            <a:r>
              <a:rPr lang="en-US" sz="2400" dirty="0" smtClean="0">
                <a:latin typeface="Source Sans Pro"/>
                <a:cs typeface="Source Sans Pro"/>
                <a:hlinkClick r:id="rId3"/>
              </a:rPr>
              <a:t>http</a:t>
            </a:r>
            <a:r>
              <a:rPr lang="en-US" sz="2400" dirty="0">
                <a:latin typeface="Source Sans Pro"/>
                <a:cs typeface="Source Sans Pro"/>
                <a:hlinkClick r:id="rId3"/>
              </a:rPr>
              <a:t>://www.ncuc.org</a:t>
            </a:r>
            <a:r>
              <a:rPr lang="en-US" sz="2400" dirty="0" smtClean="0">
                <a:latin typeface="Source Sans Pro"/>
                <a:cs typeface="Source Sans Pro"/>
                <a:hlinkClick r:id="rId3"/>
              </a:rPr>
              <a:t>/</a:t>
            </a:r>
            <a:r>
              <a:rPr lang="en-US" sz="2400" dirty="0" smtClean="0">
                <a:latin typeface="Source Sans Pro"/>
                <a:cs typeface="Source Sans Pro"/>
              </a:rPr>
              <a:t> </a:t>
            </a:r>
          </a:p>
          <a:p>
            <a:pPr lvl="1">
              <a:spcBef>
                <a:spcPts val="600"/>
              </a:spcBef>
              <a:spcAft>
                <a:spcPts val="600"/>
              </a:spcAft>
            </a:pPr>
            <a:r>
              <a:rPr lang="en-US" sz="2400" dirty="0" smtClean="0">
                <a:latin typeface="Source Sans Pro"/>
                <a:cs typeface="Source Sans Pro"/>
              </a:rPr>
              <a:t>Twitter: @NCUC</a:t>
            </a:r>
          </a:p>
          <a:p>
            <a:pPr lvl="1">
              <a:spcBef>
                <a:spcPts val="600"/>
              </a:spcBef>
              <a:spcAft>
                <a:spcPts val="600"/>
              </a:spcAft>
            </a:pPr>
            <a:r>
              <a:rPr lang="en-US" sz="2400" dirty="0" smtClean="0">
                <a:latin typeface="Source Sans Pro"/>
                <a:cs typeface="Source Sans Pro"/>
              </a:rPr>
              <a:t>Contact: </a:t>
            </a:r>
            <a:r>
              <a:rPr lang="en-US" sz="2400" dirty="0" smtClean="0">
                <a:hlinkClick r:id="rId4"/>
              </a:rPr>
              <a:t>ncuc@ncuc.org</a:t>
            </a:r>
            <a:r>
              <a:rPr lang="en-US" sz="2400" dirty="0" smtClean="0"/>
              <a:t> </a:t>
            </a:r>
            <a:endParaRPr lang="en-US" sz="2400" u="sng" dirty="0" smtClean="0"/>
          </a:p>
          <a:p>
            <a:pPr lvl="1">
              <a:spcBef>
                <a:spcPts val="600"/>
              </a:spcBef>
              <a:spcAft>
                <a:spcPts val="600"/>
              </a:spcAft>
            </a:pPr>
            <a:r>
              <a:rPr lang="en-US" sz="2400" dirty="0" smtClean="0"/>
              <a:t>Join: </a:t>
            </a:r>
            <a:r>
              <a:rPr lang="en-US" sz="2400" u="sng" dirty="0">
                <a:hlinkClick r:id="rId5"/>
              </a:rPr>
              <a:t>http://www.ncuc.org</a:t>
            </a:r>
            <a:r>
              <a:rPr lang="en-US" sz="2400" u="sng" dirty="0" smtClean="0">
                <a:hlinkClick r:id="rId5"/>
              </a:rPr>
              <a:t>/join</a:t>
            </a:r>
            <a:endParaRPr lang="en-US" sz="2400" dirty="0">
              <a:latin typeface="Source Sans Pro"/>
              <a:cs typeface="Source Sans Pro"/>
            </a:endParaRPr>
          </a:p>
          <a:p>
            <a:endParaRPr lang="en-US" sz="2400" dirty="0">
              <a:latin typeface="Source Sans Pro"/>
              <a:cs typeface="Source Sans Pro"/>
            </a:endParaRPr>
          </a:p>
        </p:txBody>
      </p:sp>
    </p:spTree>
    <p:extLst>
      <p:ext uri="{BB962C8B-B14F-4D97-AF65-F5344CB8AC3E}">
        <p14:creationId xmlns:p14="http://schemas.microsoft.com/office/powerpoint/2010/main" val="171279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NCUC? A History </a:t>
            </a:r>
            <a:endParaRPr lang="en-US" dirty="0"/>
          </a:p>
        </p:txBody>
      </p:sp>
      <p:sp>
        <p:nvSpPr>
          <p:cNvPr id="4" name="TextBox 3"/>
          <p:cNvSpPr txBox="1"/>
          <p:nvPr/>
        </p:nvSpPr>
        <p:spPr>
          <a:xfrm>
            <a:off x="914400" y="1574800"/>
            <a:ext cx="8077200" cy="3785652"/>
          </a:xfrm>
          <a:prstGeom prst="rect">
            <a:avLst/>
          </a:prstGeom>
          <a:noFill/>
        </p:spPr>
        <p:txBody>
          <a:bodyPr wrap="square" rtlCol="0">
            <a:spAutoFit/>
          </a:bodyPr>
          <a:lstStyle/>
          <a:p>
            <a:r>
              <a:rPr lang="en-US" sz="2400" dirty="0" smtClean="0">
                <a:latin typeface="Source Sans Pro"/>
                <a:cs typeface="Source Sans Pro"/>
              </a:rPr>
              <a:t>Once upon a time, the noncommercial users didn’t have a space to fight for their rights  related to domain names </a:t>
            </a:r>
          </a:p>
          <a:p>
            <a:endParaRPr lang="en-US" sz="2400" dirty="0">
              <a:latin typeface="Source Sans Pro"/>
              <a:cs typeface="Source Sans Pro"/>
            </a:endParaRPr>
          </a:p>
          <a:p>
            <a:r>
              <a:rPr lang="en-US" sz="2400" dirty="0" smtClean="0">
                <a:latin typeface="Source Sans Pro"/>
                <a:cs typeface="Source Sans Pro"/>
              </a:rPr>
              <a:t>What rights? We will tell you </a:t>
            </a:r>
          </a:p>
          <a:p>
            <a:endParaRPr lang="en-US" sz="2400" dirty="0">
              <a:latin typeface="Source Sans Pro"/>
              <a:cs typeface="Source Sans Pro"/>
            </a:endParaRPr>
          </a:p>
          <a:p>
            <a:r>
              <a:rPr lang="en-US" sz="2400" dirty="0" smtClean="0">
                <a:latin typeface="Source Sans Pro"/>
                <a:cs typeface="Source Sans Pro"/>
              </a:rPr>
              <a:t>But now we have a space to fight for noncommercial users rights that is called NCUC :  welcome </a:t>
            </a:r>
            <a:r>
              <a:rPr lang="en-US" sz="2400" dirty="0" smtClean="0">
                <a:latin typeface="Source Sans Pro"/>
                <a:cs typeface="Source Sans Pro"/>
                <a:sym typeface="Wingdings"/>
              </a:rPr>
              <a:t> </a:t>
            </a:r>
            <a:endParaRPr lang="en-US" sz="2400" dirty="0" smtClean="0">
              <a:latin typeface="Source Sans Pro"/>
              <a:cs typeface="Source Sans Pro"/>
            </a:endParaRPr>
          </a:p>
          <a:p>
            <a:endParaRPr lang="en-US" sz="2400" dirty="0">
              <a:latin typeface="Source Sans Pro"/>
              <a:cs typeface="Source Sans Pro"/>
            </a:endParaRPr>
          </a:p>
          <a:p>
            <a:endParaRPr lang="en-US" sz="2400" dirty="0">
              <a:latin typeface="Source Sans Pro"/>
              <a:cs typeface="Source Sans Pro"/>
            </a:endParaRPr>
          </a:p>
          <a:p>
            <a:endParaRPr lang="en-US" sz="2400" dirty="0">
              <a:latin typeface="Source Sans Pro"/>
              <a:cs typeface="Source Sans Pro"/>
            </a:endParaRPr>
          </a:p>
        </p:txBody>
      </p:sp>
    </p:spTree>
    <p:extLst>
      <p:ext uri="{BB962C8B-B14F-4D97-AF65-F5344CB8AC3E}">
        <p14:creationId xmlns:p14="http://schemas.microsoft.com/office/powerpoint/2010/main" val="1481706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b="1" dirty="0" smtClean="0"/>
              <a:t>Where is NCUC in  ICANN governance system</a:t>
            </a:r>
            <a:endParaRPr lang="en-US" sz="3300" dirty="0"/>
          </a:p>
        </p:txBody>
      </p:sp>
      <p:sp>
        <p:nvSpPr>
          <p:cNvPr id="3" name="Rectangle 2"/>
          <p:cNvSpPr/>
          <p:nvPr/>
        </p:nvSpPr>
        <p:spPr>
          <a:xfrm>
            <a:off x="363613" y="1008896"/>
            <a:ext cx="8549821" cy="4501067"/>
          </a:xfrm>
          <a:prstGeom prst="rect">
            <a:avLst/>
          </a:prstGeom>
        </p:spPr>
        <p:txBody>
          <a:bodyPr wrap="square" lIns="68415" tIns="34208" rIns="68415" bIns="34208">
            <a:spAutoFit/>
          </a:bodyPr>
          <a:lstStyle/>
          <a:p>
            <a:pPr marL="342077" indent="-342077">
              <a:buFont typeface="Arial" panose="020B0604020202020204" pitchFamily="34" charset="0"/>
              <a:buChar char="•"/>
            </a:pPr>
            <a:r>
              <a:rPr lang="en-US" sz="2400" dirty="0" smtClean="0">
                <a:latin typeface="Source Sans Pro"/>
                <a:cs typeface="Source Sans Pro"/>
              </a:rPr>
              <a:t> We are a constituency</a:t>
            </a:r>
          </a:p>
          <a:p>
            <a:pPr marL="342077" indent="-342077">
              <a:buFont typeface="Arial" panose="020B0604020202020204" pitchFamily="34" charset="0"/>
              <a:buChar char="•"/>
            </a:pPr>
            <a:r>
              <a:rPr lang="en-US" sz="2400" dirty="0" smtClean="0">
                <a:latin typeface="Source Sans Pro"/>
                <a:cs typeface="Source Sans Pro"/>
              </a:rPr>
              <a:t> Our overarching Stakeholder Group is Noncommercial Stakeholder Group. That is why you had to first apply for NCSG. Remember that complicated form </a:t>
            </a:r>
            <a:r>
              <a:rPr lang="en-US" sz="2400" dirty="0" smtClean="0">
                <a:latin typeface="Source Sans Pro"/>
                <a:cs typeface="Source Sans Pro"/>
                <a:sym typeface="Wingdings"/>
              </a:rPr>
              <a:t></a:t>
            </a:r>
          </a:p>
          <a:p>
            <a:pPr marL="342077" indent="-342077">
              <a:buFont typeface="Arial" panose="020B0604020202020204" pitchFamily="34" charset="0"/>
              <a:buChar char="•"/>
            </a:pPr>
            <a:r>
              <a:rPr lang="en-US" sz="2400" dirty="0" smtClean="0">
                <a:latin typeface="Source Sans Pro"/>
                <a:cs typeface="Source Sans Pro"/>
                <a:sym typeface="Wingdings"/>
              </a:rPr>
              <a:t>We contribute to ICANN policy through various ways, mainly</a:t>
            </a:r>
          </a:p>
          <a:p>
            <a:pPr marL="1299086" lvl="2" indent="-342077">
              <a:buFont typeface="Arial" panose="020B0604020202020204" pitchFamily="34" charset="0"/>
              <a:buChar char="•"/>
            </a:pPr>
            <a:r>
              <a:rPr lang="en-US" sz="2400" dirty="0" smtClean="0">
                <a:latin typeface="Source Sans Pro"/>
                <a:cs typeface="Source Sans Pro"/>
                <a:sym typeface="Wingdings"/>
              </a:rPr>
              <a:t>policy statements</a:t>
            </a:r>
          </a:p>
          <a:p>
            <a:pPr marL="1299086" lvl="2" indent="-342077">
              <a:buFont typeface="Arial" panose="020B0604020202020204" pitchFamily="34" charset="0"/>
              <a:buChar char="•"/>
            </a:pPr>
            <a:r>
              <a:rPr lang="en-US" sz="2400" dirty="0" smtClean="0">
                <a:latin typeface="Source Sans Pro"/>
                <a:cs typeface="Source Sans Pro"/>
                <a:sym typeface="Wingdings"/>
              </a:rPr>
              <a:t>policy making groups </a:t>
            </a:r>
          </a:p>
          <a:p>
            <a:pPr marL="1299086" lvl="2" indent="-342077">
              <a:buFont typeface="Arial" panose="020B0604020202020204" pitchFamily="34" charset="0"/>
              <a:buChar char="•"/>
            </a:pPr>
            <a:r>
              <a:rPr lang="en-US" sz="2400" dirty="0">
                <a:latin typeface="Source Sans Pro"/>
                <a:cs typeface="Source Sans Pro"/>
                <a:sym typeface="Wingdings"/>
              </a:rPr>
              <a:t>R</a:t>
            </a:r>
            <a:r>
              <a:rPr lang="en-US" sz="2400" dirty="0" smtClean="0">
                <a:latin typeface="Source Sans Pro"/>
                <a:cs typeface="Source Sans Pro"/>
                <a:sym typeface="Wingdings"/>
              </a:rPr>
              <a:t>un for elections and become Councilors at the </a:t>
            </a:r>
            <a:r>
              <a:rPr lang="en-US" sz="2400" u="sng" dirty="0" smtClean="0">
                <a:latin typeface="Source Sans Pro"/>
                <a:cs typeface="Source Sans Pro"/>
                <a:sym typeface="Wingdings"/>
              </a:rPr>
              <a:t>Generic </a:t>
            </a:r>
            <a:r>
              <a:rPr lang="en-US" sz="2400" dirty="0" smtClean="0">
                <a:latin typeface="Source Sans Pro"/>
                <a:cs typeface="Source Sans Pro"/>
                <a:sym typeface="Wingdings"/>
              </a:rPr>
              <a:t>Name Supporting Organization Council. What is GNSO? GNSO council approves policies. It’s </a:t>
            </a:r>
            <a:r>
              <a:rPr lang="en-US" sz="2400" dirty="0">
                <a:latin typeface="Source Sans Pro"/>
                <a:cs typeface="Source Sans Pro"/>
                <a:sym typeface="Wingdings"/>
              </a:rPr>
              <a:t>like a parliament. All the contradicting parties live there. But we manage.</a:t>
            </a:r>
            <a:endParaRPr lang="en-US" sz="2400" dirty="0">
              <a:latin typeface="Source Sans Pro"/>
              <a:cs typeface="Source Sans Pro"/>
            </a:endParaRPr>
          </a:p>
          <a:p>
            <a:pPr marL="1299086" lvl="2" indent="-342077">
              <a:buFont typeface="Arial" panose="020B0604020202020204" pitchFamily="34" charset="0"/>
              <a:buChar char="•"/>
            </a:pPr>
            <a:endParaRPr lang="en-US" sz="2400" dirty="0">
              <a:latin typeface="Source Sans Pro"/>
              <a:cs typeface="Source Sans Pro"/>
            </a:endParaRPr>
          </a:p>
        </p:txBody>
      </p:sp>
    </p:spTree>
    <p:extLst>
      <p:ext uri="{BB962C8B-B14F-4D97-AF65-F5344CB8AC3E}">
        <p14:creationId xmlns:p14="http://schemas.microsoft.com/office/powerpoint/2010/main" val="1555255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645"/>
            <a:ext cx="9906000" cy="710655"/>
          </a:xfrm>
        </p:spPr>
        <p:txBody>
          <a:bodyPr/>
          <a:lstStyle/>
          <a:p>
            <a:r>
              <a:rPr lang="en-US" dirty="0" smtClean="0"/>
              <a:t>Find NCUC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49300"/>
            <a:ext cx="7620000" cy="5346700"/>
          </a:xfrm>
          <a:prstGeom prst="rect">
            <a:avLst/>
          </a:prstGeom>
        </p:spPr>
      </p:pic>
      <p:sp>
        <p:nvSpPr>
          <p:cNvPr id="6" name="Heart 5"/>
          <p:cNvSpPr/>
          <p:nvPr/>
        </p:nvSpPr>
        <p:spPr>
          <a:xfrm>
            <a:off x="6807200" y="3835400"/>
            <a:ext cx="914400" cy="546100"/>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654800" y="2489200"/>
            <a:ext cx="457200" cy="12573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772150" y="1655202"/>
            <a:ext cx="2089150" cy="969496"/>
          </a:xfrm>
          <a:prstGeom prst="rect">
            <a:avLst/>
          </a:prstGeom>
          <a:noFill/>
        </p:spPr>
        <p:txBody>
          <a:bodyPr wrap="square" rtlCol="0">
            <a:spAutoFit/>
          </a:bodyPr>
          <a:lstStyle/>
          <a:p>
            <a:r>
              <a:rPr lang="en-US" dirty="0" smtClean="0">
                <a:solidFill>
                  <a:srgbClr val="FF0000"/>
                </a:solidFill>
                <a:latin typeface="Source Sans Pro"/>
                <a:cs typeface="Source Sans Pro"/>
              </a:rPr>
              <a:t>One day, you can be our councilor, isn’t that exciting?</a:t>
            </a:r>
          </a:p>
        </p:txBody>
      </p:sp>
    </p:spTree>
    <p:extLst>
      <p:ext uri="{BB962C8B-B14F-4D97-AF65-F5344CB8AC3E}">
        <p14:creationId xmlns:p14="http://schemas.microsoft.com/office/powerpoint/2010/main" val="206031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ICANN Maze</a:t>
            </a:r>
            <a:endParaRPr lang="en-US" dirty="0"/>
          </a:p>
        </p:txBody>
      </p:sp>
      <p:sp>
        <p:nvSpPr>
          <p:cNvPr id="3" name="TextBox 2"/>
          <p:cNvSpPr txBox="1"/>
          <p:nvPr/>
        </p:nvSpPr>
        <p:spPr>
          <a:xfrm>
            <a:off x="736600" y="1511300"/>
            <a:ext cx="8166100" cy="3600986"/>
          </a:xfrm>
          <a:prstGeom prst="rect">
            <a:avLst/>
          </a:prstGeom>
          <a:noFill/>
        </p:spPr>
        <p:txBody>
          <a:bodyPr wrap="square" rtlCol="0">
            <a:spAutoFit/>
          </a:bodyPr>
          <a:lstStyle/>
          <a:p>
            <a:pPr marL="457200" indent="-457200">
              <a:buFontTx/>
              <a:buAutoNum type="arabicPeriod"/>
            </a:pPr>
            <a:r>
              <a:rPr lang="en-US" dirty="0">
                <a:latin typeface="Source Sans Pro"/>
                <a:cs typeface="Source Sans Pro"/>
              </a:rPr>
              <a:t>Always have ICANN mandate in mind: policy regarding domain names. </a:t>
            </a:r>
            <a:endParaRPr lang="en-US" dirty="0" smtClean="0">
              <a:latin typeface="Source Sans Pro"/>
              <a:cs typeface="Source Sans Pro"/>
            </a:endParaRPr>
          </a:p>
          <a:p>
            <a:pPr marL="457200" indent="-457200">
              <a:buAutoNum type="arabicPeriod"/>
            </a:pPr>
            <a:r>
              <a:rPr lang="en-US" dirty="0" smtClean="0">
                <a:latin typeface="Source Sans Pro"/>
                <a:cs typeface="Source Sans Pro"/>
              </a:rPr>
              <a:t>We will send you a questionnaire about your skills and background. Please fill that in. If you already know what you want to work on, then contact one of our focal points or your Executive Committee rep (last slide).</a:t>
            </a:r>
          </a:p>
          <a:p>
            <a:pPr marL="457200" indent="-457200">
              <a:buAutoNum type="arabicPeriod"/>
            </a:pPr>
            <a:r>
              <a:rPr lang="en-US" dirty="0" smtClean="0">
                <a:latin typeface="Source Sans Pro"/>
                <a:cs typeface="Source Sans Pro"/>
              </a:rPr>
              <a:t>Join the working group of your choice or an activity you like. You can read GNSO policy briefs </a:t>
            </a:r>
            <a:r>
              <a:rPr lang="en-US" dirty="0">
                <a:latin typeface="Source Sans Pro"/>
                <a:cs typeface="Source Sans Pro"/>
              </a:rPr>
              <a:t>and choose a topic: </a:t>
            </a:r>
            <a:r>
              <a:rPr lang="en-US" dirty="0">
                <a:latin typeface="Source Sans Pro"/>
                <a:cs typeface="Source Sans Pro"/>
                <a:hlinkClick r:id="rId2"/>
              </a:rPr>
              <a:t>https://</a:t>
            </a:r>
            <a:r>
              <a:rPr lang="en-US" dirty="0" err="1">
                <a:latin typeface="Source Sans Pro"/>
                <a:cs typeface="Source Sans Pro"/>
                <a:hlinkClick r:id="rId2"/>
              </a:rPr>
              <a:t>gnso.icann.org</a:t>
            </a:r>
            <a:r>
              <a:rPr lang="en-US" dirty="0">
                <a:latin typeface="Source Sans Pro"/>
                <a:cs typeface="Source Sans Pro"/>
                <a:hlinkClick r:id="rId2"/>
              </a:rPr>
              <a:t>/</a:t>
            </a:r>
            <a:r>
              <a:rPr lang="en-US" dirty="0" err="1">
                <a:latin typeface="Source Sans Pro"/>
                <a:cs typeface="Source Sans Pro"/>
                <a:hlinkClick r:id="rId2"/>
              </a:rPr>
              <a:t>en</a:t>
            </a:r>
            <a:r>
              <a:rPr lang="en-US" dirty="0">
                <a:latin typeface="Source Sans Pro"/>
                <a:cs typeface="Source Sans Pro"/>
                <a:hlinkClick r:id="rId2"/>
              </a:rPr>
              <a:t>/issues/background-briefing-27oct16-en.pdf</a:t>
            </a:r>
            <a:endParaRPr lang="en-US" dirty="0" smtClean="0">
              <a:latin typeface="Source Sans Pro"/>
              <a:cs typeface="Source Sans Pro"/>
            </a:endParaRPr>
          </a:p>
          <a:p>
            <a:pPr marL="457200" indent="-457200">
              <a:buAutoNum type="arabicPeriod"/>
            </a:pPr>
            <a:r>
              <a:rPr lang="en-US" dirty="0" smtClean="0">
                <a:latin typeface="Source Sans Pro"/>
                <a:cs typeface="Source Sans Pro"/>
              </a:rPr>
              <a:t>Attend NCSG Policy Meetings</a:t>
            </a:r>
          </a:p>
          <a:p>
            <a:pPr marL="457200" indent="-457200">
              <a:buAutoNum type="arabicPeriod"/>
            </a:pPr>
            <a:endParaRPr lang="en-US" dirty="0" smtClean="0">
              <a:latin typeface="Source Sans Pro"/>
              <a:cs typeface="Source Sans Pro"/>
            </a:endParaRPr>
          </a:p>
          <a:p>
            <a:endParaRPr lang="en-US" dirty="0">
              <a:latin typeface="Source Sans Pro"/>
              <a:cs typeface="Source Sans Pro"/>
            </a:endParaRPr>
          </a:p>
          <a:p>
            <a:endParaRPr lang="en-US" dirty="0">
              <a:latin typeface="Source Sans Pro"/>
              <a:cs typeface="Source Sans Pro"/>
            </a:endParaRPr>
          </a:p>
          <a:p>
            <a:endParaRPr lang="en-US" dirty="0" smtClean="0">
              <a:latin typeface="Source Sans Pro"/>
              <a:cs typeface="Source Sans Pro"/>
            </a:endParaRPr>
          </a:p>
        </p:txBody>
      </p:sp>
    </p:spTree>
    <p:extLst>
      <p:ext uri="{BB962C8B-B14F-4D97-AF65-F5344CB8AC3E}">
        <p14:creationId xmlns:p14="http://schemas.microsoft.com/office/powerpoint/2010/main" val="112502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78"/>
            <a:ext cx="9144000" cy="710655"/>
          </a:xfrm>
        </p:spPr>
        <p:txBody>
          <a:bodyPr/>
          <a:lstStyle/>
          <a:p>
            <a:r>
              <a:rPr lang="en-US" dirty="0"/>
              <a:t>Navigating the ICANN Website</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810" y="866806"/>
            <a:ext cx="4403190" cy="26353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193" y="3665814"/>
            <a:ext cx="4312696" cy="25465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1" y="1809551"/>
            <a:ext cx="4852297" cy="2883692"/>
          </a:xfrm>
          <a:prstGeom prst="rect">
            <a:avLst/>
          </a:prstGeom>
        </p:spPr>
      </p:pic>
    </p:spTree>
    <p:extLst>
      <p:ext uri="{BB962C8B-B14F-4D97-AF65-F5344CB8AC3E}">
        <p14:creationId xmlns:p14="http://schemas.microsoft.com/office/powerpoint/2010/main" val="212541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r>
              <a:rPr lang="en-US" sz="3200" dirty="0"/>
              <a:t>What do we do at </a:t>
            </a:r>
            <a:r>
              <a:rPr lang="en-US" sz="3200" dirty="0" smtClean="0"/>
              <a:t>NCUC</a:t>
            </a:r>
            <a:endParaRPr lang="en-US" sz="3200" dirty="0"/>
          </a:p>
        </p:txBody>
      </p:sp>
      <p:sp>
        <p:nvSpPr>
          <p:cNvPr id="8" name="Rectangle 7"/>
          <p:cNvSpPr/>
          <p:nvPr/>
        </p:nvSpPr>
        <p:spPr>
          <a:xfrm>
            <a:off x="546100" y="1382286"/>
            <a:ext cx="8509000" cy="4093428"/>
          </a:xfrm>
          <a:prstGeom prst="rect">
            <a:avLst/>
          </a:prstGeom>
        </p:spPr>
        <p:txBody>
          <a:bodyPr wrap="square">
            <a:spAutoFit/>
          </a:bodyPr>
          <a:lstStyle/>
          <a:p>
            <a:pPr marL="342077" indent="-342077">
              <a:buFont typeface="Arial" panose="020B0604020202020204" pitchFamily="34" charset="0"/>
              <a:buChar char="•"/>
            </a:pPr>
            <a:r>
              <a:rPr lang="en-US" sz="2000" dirty="0" smtClean="0">
                <a:latin typeface="Source Sans Pro"/>
                <a:cs typeface="Source Sans Pro"/>
              </a:rPr>
              <a:t>Our work has three parts: </a:t>
            </a:r>
          </a:p>
          <a:p>
            <a:pPr marL="342077" indent="-342077">
              <a:buFont typeface="Arial" panose="020B0604020202020204" pitchFamily="34" charset="0"/>
              <a:buChar char="•"/>
            </a:pPr>
            <a:r>
              <a:rPr lang="en-US" sz="2000" dirty="0" smtClean="0">
                <a:latin typeface="Source Sans Pro"/>
                <a:cs typeface="Source Sans Pro"/>
              </a:rPr>
              <a:t>First </a:t>
            </a:r>
            <a:r>
              <a:rPr lang="en-US" sz="2000" dirty="0">
                <a:latin typeface="Source Sans Pro"/>
                <a:cs typeface="Source Sans Pro"/>
              </a:rPr>
              <a:t>Part: We </a:t>
            </a:r>
            <a:r>
              <a:rPr lang="en-US" sz="2000" dirty="0" smtClean="0">
                <a:latin typeface="Source Sans Pro"/>
                <a:cs typeface="Source Sans Pro"/>
              </a:rPr>
              <a:t>help make </a:t>
            </a:r>
            <a:r>
              <a:rPr lang="en-US" sz="2000" dirty="0">
                <a:latin typeface="Source Sans Pro"/>
                <a:cs typeface="Source Sans Pro"/>
              </a:rPr>
              <a:t>policies related to </a:t>
            </a:r>
            <a:r>
              <a:rPr lang="en-US" sz="2000" u="sng" dirty="0">
                <a:latin typeface="Source Sans Pro"/>
                <a:cs typeface="Source Sans Pro"/>
              </a:rPr>
              <a:t>generic</a:t>
            </a:r>
            <a:r>
              <a:rPr lang="en-US" sz="2000" dirty="0">
                <a:latin typeface="Source Sans Pro"/>
                <a:cs typeface="Source Sans Pro"/>
              </a:rPr>
              <a:t> domain names. And during that we </a:t>
            </a:r>
            <a:r>
              <a:rPr lang="en-US" sz="2000" dirty="0" smtClean="0">
                <a:latin typeface="Source Sans Pro"/>
                <a:cs typeface="Source Sans Pro"/>
              </a:rPr>
              <a:t>advance the </a:t>
            </a:r>
            <a:r>
              <a:rPr lang="en-US" sz="2000" dirty="0">
                <a:latin typeface="Source Sans Pro"/>
                <a:cs typeface="Source Sans Pro"/>
              </a:rPr>
              <a:t>issues below: </a:t>
            </a:r>
          </a:p>
          <a:p>
            <a:pPr marL="820582" lvl="1" indent="-342077">
              <a:buFont typeface="Arial" panose="020B0604020202020204" pitchFamily="34" charset="0"/>
              <a:buChar char="•"/>
            </a:pPr>
            <a:r>
              <a:rPr lang="en-US" sz="2000" dirty="0">
                <a:latin typeface="Source Sans Pro"/>
                <a:cs typeface="Source Sans Pro"/>
              </a:rPr>
              <a:t>Freedom of expression/ Access to knowledge</a:t>
            </a:r>
          </a:p>
          <a:p>
            <a:pPr marL="820582" lvl="1" indent="-342077">
              <a:buFont typeface="Arial" panose="020B0604020202020204" pitchFamily="34" charset="0"/>
              <a:buChar char="•"/>
            </a:pPr>
            <a:r>
              <a:rPr lang="en-US" sz="2000" dirty="0">
                <a:latin typeface="Source Sans Pro"/>
                <a:cs typeface="Source Sans Pro"/>
              </a:rPr>
              <a:t>Privacy and data protection </a:t>
            </a:r>
          </a:p>
          <a:p>
            <a:pPr marL="820582" lvl="1" indent="-342077">
              <a:buFont typeface="Arial" panose="020B0604020202020204" pitchFamily="34" charset="0"/>
              <a:buChar char="•"/>
            </a:pPr>
            <a:r>
              <a:rPr lang="en-US" sz="2000" dirty="0">
                <a:latin typeface="Source Sans Pro"/>
                <a:cs typeface="Source Sans Pro"/>
              </a:rPr>
              <a:t>Human </a:t>
            </a:r>
            <a:r>
              <a:rPr lang="en-US" sz="2000" dirty="0" smtClean="0">
                <a:latin typeface="Source Sans Pro"/>
                <a:cs typeface="Source Sans Pro"/>
              </a:rPr>
              <a:t>rights</a:t>
            </a:r>
          </a:p>
          <a:p>
            <a:pPr marL="820582" lvl="1" indent="-342077">
              <a:buFont typeface="Arial" panose="020B0604020202020204" pitchFamily="34" charset="0"/>
              <a:buChar char="•"/>
            </a:pPr>
            <a:r>
              <a:rPr lang="en-US" sz="2000" dirty="0" smtClean="0">
                <a:latin typeface="Source Sans Pro"/>
                <a:cs typeface="Source Sans Pro"/>
              </a:rPr>
              <a:t>Discuss </a:t>
            </a:r>
            <a:r>
              <a:rPr lang="en-US" sz="2000" smtClean="0">
                <a:latin typeface="Source Sans Pro"/>
                <a:cs typeface="Source Sans Pro"/>
              </a:rPr>
              <a:t>Internet governance </a:t>
            </a:r>
            <a:endParaRPr lang="en-US" sz="2000" dirty="0" smtClean="0">
              <a:latin typeface="Source Sans Pro"/>
              <a:cs typeface="Source Sans Pro"/>
            </a:endParaRPr>
          </a:p>
          <a:p>
            <a:pPr marL="820582" lvl="1" indent="-342077">
              <a:buFont typeface="Arial" panose="020B0604020202020204" pitchFamily="34" charset="0"/>
              <a:buChar char="•"/>
            </a:pPr>
            <a:r>
              <a:rPr lang="en-US" sz="2000" dirty="0" smtClean="0">
                <a:latin typeface="Source Sans Pro"/>
                <a:cs typeface="Source Sans Pro"/>
              </a:rPr>
              <a:t>Development and many more</a:t>
            </a:r>
            <a:endParaRPr lang="en-US" sz="2000" dirty="0">
              <a:latin typeface="Source Sans Pro"/>
              <a:cs typeface="Source Sans Pro"/>
            </a:endParaRPr>
          </a:p>
          <a:p>
            <a:pPr marL="342077" indent="-342077">
              <a:buFont typeface="Arial" panose="020B0604020202020204" pitchFamily="34" charset="0"/>
              <a:buChar char="•"/>
            </a:pPr>
            <a:endParaRPr lang="en-US" sz="2000" dirty="0" smtClean="0">
              <a:latin typeface="Source Sans Pro"/>
              <a:cs typeface="Source Sans Pro"/>
            </a:endParaRPr>
          </a:p>
          <a:p>
            <a:pPr marL="342077" indent="-342077">
              <a:buFont typeface="Arial" panose="020B0604020202020204" pitchFamily="34" charset="0"/>
              <a:buChar char="•"/>
            </a:pPr>
            <a:r>
              <a:rPr lang="en-US" sz="2000" dirty="0" smtClean="0">
                <a:latin typeface="Source Sans Pro"/>
                <a:cs typeface="Source Sans Pro"/>
              </a:rPr>
              <a:t>Second Part: We fix ICANN as a corporation! We help ICANN to be more transparent and accountable.</a:t>
            </a:r>
          </a:p>
          <a:p>
            <a:pPr marL="342077" indent="-342077">
              <a:buFont typeface="Arial" panose="020B0604020202020204" pitchFamily="34" charset="0"/>
              <a:buChar char="•"/>
            </a:pPr>
            <a:endParaRPr lang="en-US" sz="2000" dirty="0">
              <a:latin typeface="Source Sans Pro"/>
              <a:cs typeface="Source Sans Pro"/>
            </a:endParaRPr>
          </a:p>
          <a:p>
            <a:pPr marL="342077" indent="-342077">
              <a:buFont typeface="Arial" panose="020B0604020202020204" pitchFamily="34" charset="0"/>
              <a:buChar char="•"/>
            </a:pPr>
            <a:r>
              <a:rPr lang="en-US" sz="2000" dirty="0" smtClean="0">
                <a:latin typeface="Source Sans Pro"/>
                <a:cs typeface="Source Sans Pro"/>
              </a:rPr>
              <a:t>Third Part: We work on enhancing NCUC governance mechanism</a:t>
            </a:r>
          </a:p>
        </p:txBody>
      </p:sp>
    </p:spTree>
    <p:extLst>
      <p:ext uri="{BB962C8B-B14F-4D97-AF65-F5344CB8AC3E}">
        <p14:creationId xmlns:p14="http://schemas.microsoft.com/office/powerpoint/2010/main" val="2284130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150" y="998870"/>
            <a:ext cx="8831550" cy="3620759"/>
          </a:xfrm>
          <a:prstGeom prst="rect">
            <a:avLst/>
          </a:prstGeom>
        </p:spPr>
        <p:txBody>
          <a:bodyPr wrap="square" lIns="95782" tIns="47891" rIns="95782" bIns="47891">
            <a:spAutoFit/>
          </a:bodyPr>
          <a:lstStyle/>
          <a:p>
            <a:pPr>
              <a:buSzPct val="120000"/>
            </a:pPr>
            <a:r>
              <a:rPr lang="en-US" sz="2800" dirty="0">
                <a:latin typeface="Source Sans Pro"/>
                <a:cs typeface="Source Sans Pro"/>
              </a:rPr>
              <a:t>	</a:t>
            </a:r>
            <a:endParaRPr lang="en-US" sz="2800" dirty="0" smtClean="0">
              <a:latin typeface="Source Sans Pro"/>
              <a:cs typeface="Source Sans Pro"/>
            </a:endParaRPr>
          </a:p>
          <a:p>
            <a:pPr>
              <a:buSzPct val="120000"/>
            </a:pPr>
            <a:r>
              <a:rPr lang="en-US" sz="2800" dirty="0" smtClean="0">
                <a:latin typeface="Source Sans Pro"/>
                <a:cs typeface="Source Sans Pro"/>
              </a:rPr>
              <a:t>Access </a:t>
            </a:r>
            <a:r>
              <a:rPr lang="en-US" sz="2800" dirty="0">
                <a:latin typeface="Source Sans Pro"/>
                <a:cs typeface="Source Sans Pro"/>
              </a:rPr>
              <a:t>to </a:t>
            </a:r>
            <a:r>
              <a:rPr lang="en-US" sz="2800" dirty="0" smtClean="0">
                <a:latin typeface="Source Sans Pro"/>
                <a:cs typeface="Source Sans Pro"/>
              </a:rPr>
              <a:t>knowledge/Freedom of Expression </a:t>
            </a:r>
            <a:r>
              <a:rPr lang="en-US" sz="2800" dirty="0">
                <a:latin typeface="Source Sans Pro"/>
                <a:cs typeface="Source Sans Pro"/>
              </a:rPr>
              <a:t>and </a:t>
            </a:r>
            <a:r>
              <a:rPr lang="en-US" sz="2800" dirty="0" smtClean="0">
                <a:latin typeface="Source Sans Pro"/>
                <a:cs typeface="Source Sans Pro"/>
              </a:rPr>
              <a:t>trademarks</a:t>
            </a:r>
          </a:p>
          <a:p>
            <a:pPr>
              <a:buSzPct val="120000"/>
            </a:pPr>
            <a:endParaRPr lang="en-US" sz="2800" dirty="0" smtClean="0">
              <a:latin typeface="Source Sans Pro"/>
              <a:cs typeface="Source Sans Pro"/>
            </a:endParaRPr>
          </a:p>
          <a:p>
            <a:pPr marL="837686" lvl="1" indent="-359181">
              <a:spcAft>
                <a:spcPts val="628"/>
              </a:spcAft>
              <a:buSzPct val="120000"/>
              <a:buFont typeface="Arial"/>
              <a:buChar char="•"/>
            </a:pPr>
            <a:r>
              <a:rPr lang="en-US" sz="2800" dirty="0">
                <a:latin typeface="Source Sans Pro"/>
                <a:cs typeface="Source Sans Pro"/>
              </a:rPr>
              <a:t>T</a:t>
            </a:r>
            <a:r>
              <a:rPr lang="en-US" sz="2800" dirty="0" smtClean="0">
                <a:latin typeface="Source Sans Pro"/>
                <a:cs typeface="Source Sans Pro"/>
              </a:rPr>
              <a:t>ension </a:t>
            </a:r>
            <a:r>
              <a:rPr lang="en-US" sz="2800" dirty="0">
                <a:latin typeface="Source Sans Pro"/>
                <a:cs typeface="Source Sans Pro"/>
              </a:rPr>
              <a:t>between freedom of expression and trademark </a:t>
            </a:r>
            <a:r>
              <a:rPr lang="en-US" sz="2800" dirty="0" smtClean="0">
                <a:latin typeface="Source Sans Pro"/>
                <a:cs typeface="Source Sans Pro"/>
              </a:rPr>
              <a:t>rights</a:t>
            </a:r>
          </a:p>
          <a:p>
            <a:pPr marL="837686" lvl="1" indent="-359181">
              <a:spcAft>
                <a:spcPts val="628"/>
              </a:spcAft>
              <a:buSzPct val="120000"/>
              <a:buFont typeface="Arial"/>
              <a:buChar char="•"/>
            </a:pPr>
            <a:r>
              <a:rPr lang="en-US" sz="2800" dirty="0" smtClean="0">
                <a:latin typeface="Source Sans Pro"/>
                <a:cs typeface="Source Sans Pro"/>
              </a:rPr>
              <a:t>Seeking </a:t>
            </a:r>
            <a:r>
              <a:rPr lang="en-US" sz="2800" dirty="0">
                <a:latin typeface="Source Sans Pro"/>
                <a:cs typeface="Source Sans Pro"/>
              </a:rPr>
              <a:t>b</a:t>
            </a:r>
            <a:r>
              <a:rPr lang="en-US" sz="2800" dirty="0" smtClean="0">
                <a:latin typeface="Source Sans Pro"/>
                <a:cs typeface="Source Sans Pro"/>
              </a:rPr>
              <a:t>alance </a:t>
            </a:r>
            <a:r>
              <a:rPr lang="en-US" sz="2800" dirty="0">
                <a:latin typeface="Source Sans Pro"/>
                <a:cs typeface="Source Sans Pro"/>
              </a:rPr>
              <a:t>in domain policy and dispute </a:t>
            </a:r>
            <a:r>
              <a:rPr lang="en-US" sz="2800" dirty="0" smtClean="0">
                <a:latin typeface="Source Sans Pro"/>
                <a:cs typeface="Source Sans Pro"/>
              </a:rPr>
              <a:t>resolution</a:t>
            </a:r>
            <a:endParaRPr lang="en-US" sz="2800" dirty="0">
              <a:latin typeface="Source Sans Pro"/>
              <a:cs typeface="Source Sans Pro"/>
            </a:endParaRPr>
          </a:p>
        </p:txBody>
      </p:sp>
      <p:sp>
        <p:nvSpPr>
          <p:cNvPr id="4" name="Title 3"/>
          <p:cNvSpPr>
            <a:spLocks noGrp="1"/>
          </p:cNvSpPr>
          <p:nvPr>
            <p:ph type="title"/>
          </p:nvPr>
        </p:nvSpPr>
        <p:spPr>
          <a:xfrm>
            <a:off x="0" y="-43383"/>
            <a:ext cx="9906000" cy="1249883"/>
          </a:xfrm>
        </p:spPr>
        <p:txBody>
          <a:bodyPr/>
          <a:lstStyle/>
          <a:p>
            <a:r>
              <a:rPr lang="en-US" sz="2700" b="1" dirty="0"/>
              <a:t>Topics NCUC works </a:t>
            </a:r>
            <a:r>
              <a:rPr lang="en-US" sz="2700" b="1" dirty="0" smtClean="0"/>
              <a:t>on Access to knowledge , Freedom of Expression </a:t>
            </a:r>
            <a:endParaRPr lang="en-GB" sz="2700" dirty="0"/>
          </a:p>
        </p:txBody>
      </p:sp>
    </p:spTree>
    <p:extLst>
      <p:ext uri="{BB962C8B-B14F-4D97-AF65-F5344CB8AC3E}">
        <p14:creationId xmlns:p14="http://schemas.microsoft.com/office/powerpoint/2010/main" val="3876149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smtClean="0"/>
              <a:t>Topics NCUC works on: Privacy</a:t>
            </a:r>
            <a:endParaRPr lang="en-US" sz="2700" b="1" dirty="0"/>
          </a:p>
        </p:txBody>
      </p:sp>
      <p:sp>
        <p:nvSpPr>
          <p:cNvPr id="3" name="Rectangle 2"/>
          <p:cNvSpPr/>
          <p:nvPr/>
        </p:nvSpPr>
        <p:spPr>
          <a:xfrm>
            <a:off x="579150" y="998870"/>
            <a:ext cx="8831550" cy="4436367"/>
          </a:xfrm>
          <a:prstGeom prst="rect">
            <a:avLst/>
          </a:prstGeom>
        </p:spPr>
        <p:txBody>
          <a:bodyPr wrap="square" lIns="95782" tIns="47891" rIns="95782" bIns="47891">
            <a:spAutoFit/>
          </a:bodyPr>
          <a:lstStyle/>
          <a:p>
            <a:pPr>
              <a:spcAft>
                <a:spcPts val="628"/>
              </a:spcAft>
              <a:buSzPct val="120000"/>
            </a:pPr>
            <a:r>
              <a:rPr lang="en-US" sz="2800" dirty="0" smtClean="0">
                <a:latin typeface="Source Sans Pro"/>
                <a:cs typeface="Source Sans Pro"/>
              </a:rPr>
              <a:t>	</a:t>
            </a:r>
          </a:p>
          <a:p>
            <a:pPr lvl="1">
              <a:spcAft>
                <a:spcPts val="628"/>
              </a:spcAft>
              <a:buSzPct val="120000"/>
            </a:pPr>
            <a:r>
              <a:rPr lang="en-US" sz="2800" dirty="0" smtClean="0">
                <a:latin typeface="Source Sans Pro"/>
                <a:cs typeface="Source Sans Pro"/>
              </a:rPr>
              <a:t>Privacy</a:t>
            </a:r>
            <a:r>
              <a:rPr lang="en-US" sz="2800" dirty="0">
                <a:latin typeface="Source Sans Pro"/>
                <a:cs typeface="Source Sans Pro"/>
              </a:rPr>
              <a:t>, ICANN and </a:t>
            </a:r>
            <a:r>
              <a:rPr lang="en-US" sz="2800" dirty="0" smtClean="0">
                <a:latin typeface="Source Sans Pro"/>
                <a:cs typeface="Source Sans Pro"/>
              </a:rPr>
              <a:t>WHOIS</a:t>
            </a:r>
          </a:p>
          <a:p>
            <a:pPr lvl="1">
              <a:spcAft>
                <a:spcPts val="628"/>
              </a:spcAft>
              <a:buSzPct val="120000"/>
            </a:pPr>
            <a:endParaRPr lang="en-US" sz="2800" dirty="0" smtClean="0">
              <a:latin typeface="Source Sans Pro"/>
              <a:cs typeface="Source Sans Pro"/>
            </a:endParaRPr>
          </a:p>
          <a:p>
            <a:pPr marL="821405" lvl="1" indent="-342900">
              <a:spcAft>
                <a:spcPts val="628"/>
              </a:spcAft>
              <a:buSzPct val="120000"/>
              <a:buFont typeface="Arial"/>
              <a:buChar char="•"/>
            </a:pPr>
            <a:r>
              <a:rPr lang="en-US" sz="2800" dirty="0" smtClean="0">
                <a:latin typeface="Source Sans Pro"/>
                <a:cs typeface="Source Sans Pro"/>
              </a:rPr>
              <a:t>Concern - treatment </a:t>
            </a:r>
            <a:r>
              <a:rPr lang="en-US" sz="2800" dirty="0">
                <a:latin typeface="Source Sans Pro"/>
                <a:cs typeface="Source Sans Pro"/>
              </a:rPr>
              <a:t>of registrant </a:t>
            </a:r>
            <a:r>
              <a:rPr lang="en-US" sz="2800" dirty="0" smtClean="0">
                <a:latin typeface="Source Sans Pro"/>
                <a:cs typeface="Source Sans Pro"/>
              </a:rPr>
              <a:t>data(those that register </a:t>
            </a:r>
            <a:r>
              <a:rPr lang="en-US" sz="2800" dirty="0" smtClean="0">
                <a:latin typeface="Source Sans Pro"/>
                <a:cs typeface="Source Sans Pro"/>
                <a:hlinkClick r:id="rId3"/>
              </a:rPr>
              <a:t>www.example.com</a:t>
            </a:r>
            <a:r>
              <a:rPr lang="en-US" sz="2800" dirty="0" smtClean="0">
                <a:latin typeface="Source Sans Pro"/>
                <a:cs typeface="Source Sans Pro"/>
              </a:rPr>
              <a:t> )</a:t>
            </a:r>
          </a:p>
          <a:p>
            <a:pPr marL="821405" lvl="1" indent="-342900">
              <a:spcAft>
                <a:spcPts val="628"/>
              </a:spcAft>
              <a:buSzPct val="120000"/>
              <a:buFont typeface="Arial"/>
              <a:buChar char="•"/>
            </a:pPr>
            <a:r>
              <a:rPr lang="en-US" sz="2800" dirty="0" smtClean="0">
                <a:latin typeface="Source Sans Pro"/>
                <a:cs typeface="Source Sans Pro"/>
              </a:rPr>
              <a:t>You can recommend </a:t>
            </a:r>
            <a:r>
              <a:rPr lang="en-US" sz="2800" dirty="0">
                <a:latin typeface="Source Sans Pro"/>
                <a:cs typeface="Source Sans Pro"/>
              </a:rPr>
              <a:t>privacy </a:t>
            </a:r>
            <a:r>
              <a:rPr lang="en-US" sz="2800" dirty="0" smtClean="0">
                <a:latin typeface="Source Sans Pro"/>
                <a:cs typeface="Source Sans Pro"/>
              </a:rPr>
              <a:t>protections</a:t>
            </a:r>
            <a:endParaRPr lang="en-US" sz="2800" dirty="0">
              <a:latin typeface="Source Sans Pro"/>
              <a:cs typeface="Source Sans Pro"/>
            </a:endParaRPr>
          </a:p>
          <a:p>
            <a:pPr marL="821405" lvl="1" indent="-342900">
              <a:spcAft>
                <a:spcPts val="628"/>
              </a:spcAft>
              <a:buSzPct val="120000"/>
              <a:buFont typeface="Arial"/>
              <a:buChar char="•"/>
            </a:pPr>
            <a:r>
              <a:rPr lang="en-US" sz="2800" dirty="0" smtClean="0">
                <a:latin typeface="Source Sans Pro"/>
                <a:cs typeface="Source Sans Pro"/>
              </a:rPr>
              <a:t>You can engage with discussions on </a:t>
            </a:r>
            <a:r>
              <a:rPr lang="en-US" sz="2800" dirty="0">
                <a:latin typeface="Source Sans Pro"/>
                <a:cs typeface="Source Sans Pro"/>
              </a:rPr>
              <a:t>data protection </a:t>
            </a:r>
            <a:r>
              <a:rPr lang="en-US" sz="2800" dirty="0" smtClean="0">
                <a:latin typeface="Source Sans Pro"/>
                <a:cs typeface="Source Sans Pro"/>
              </a:rPr>
              <a:t>regulations</a:t>
            </a:r>
            <a:endParaRPr lang="en-US" sz="2800" dirty="0">
              <a:latin typeface="Source Sans Pro"/>
              <a:cs typeface="Source Sans Pro"/>
            </a:endParaRPr>
          </a:p>
          <a:p>
            <a:pPr marL="359181" indent="-359181">
              <a:spcAft>
                <a:spcPts val="628"/>
              </a:spcAft>
              <a:buSzPct val="120000"/>
              <a:buFont typeface="Arial"/>
              <a:buChar char="•"/>
            </a:pPr>
            <a:endParaRPr lang="en-US" sz="2800" dirty="0">
              <a:latin typeface="Source Sans Pro"/>
              <a:cs typeface="Source Sans Pro"/>
            </a:endParaRPr>
          </a:p>
        </p:txBody>
      </p:sp>
    </p:spTree>
    <p:extLst>
      <p:ext uri="{BB962C8B-B14F-4D97-AF65-F5344CB8AC3E}">
        <p14:creationId xmlns:p14="http://schemas.microsoft.com/office/powerpoint/2010/main" val="393452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24634</TotalTime>
  <Words>1131</Words>
  <Application>Microsoft Macintosh PowerPoint</Application>
  <PresentationFormat>A4 Paper (210x297 mm)</PresentationFormat>
  <Paragraphs>107</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Source Sans Pro</vt:lpstr>
      <vt:lpstr>Source Sans Pro Light</vt:lpstr>
      <vt:lpstr>Wingdings</vt:lpstr>
      <vt:lpstr>Arial</vt:lpstr>
      <vt:lpstr>Office Theme</vt:lpstr>
      <vt:lpstr>PowerPoint Presentation</vt:lpstr>
      <vt:lpstr>What is NCUC? A History </vt:lpstr>
      <vt:lpstr>Where is NCUC in  ICANN governance system</vt:lpstr>
      <vt:lpstr>Find NCUC</vt:lpstr>
      <vt:lpstr>Navigating the ICANN Maze</vt:lpstr>
      <vt:lpstr>Navigating the ICANN Website</vt:lpstr>
      <vt:lpstr> What do we do at NCUC</vt:lpstr>
      <vt:lpstr>Topics NCUC works on Access to knowledge , Freedom of Expression </vt:lpstr>
      <vt:lpstr>Topics NCUC works on: Privacy</vt:lpstr>
      <vt:lpstr>Accountability Issues</vt:lpstr>
      <vt:lpstr>Getting Involved: NCUC Bylaws &amp; Procedures</vt:lpstr>
      <vt:lpstr>ICANN 58 in Copenhagen, a good opportunity to get involved: what to expect, what to attend on-site and remotely</vt:lpstr>
      <vt:lpstr>Your Executive Committee Reps  and Points of contact</vt:lpstr>
      <vt:lpstr> Thank You!</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Microsoft Office User</cp:lastModifiedBy>
  <cp:revision>495</cp:revision>
  <cp:lastPrinted>2016-04-27T06:25:23Z</cp:lastPrinted>
  <dcterms:created xsi:type="dcterms:W3CDTF">2015-01-07T16:11:05Z</dcterms:created>
  <dcterms:modified xsi:type="dcterms:W3CDTF">2017-02-24T04:03:58Z</dcterms:modified>
</cp:coreProperties>
</file>