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67" r:id="rId3"/>
    <p:sldId id="279" r:id="rId4"/>
    <p:sldId id="280" r:id="rId5"/>
    <p:sldId id="278" r:id="rId6"/>
    <p:sldId id="268" r:id="rId7"/>
    <p:sldId id="269" r:id="rId8"/>
    <p:sldId id="270" r:id="rId9"/>
    <p:sldId id="271" r:id="rId10"/>
    <p:sldId id="272" r:id="rId11"/>
    <p:sldId id="273" r:id="rId12"/>
    <p:sldId id="274" r:id="rId13"/>
    <p:sldId id="275" r:id="rId14"/>
    <p:sldId id="276" r:id="rId15"/>
    <p:sldId id="277" r:id="rId16"/>
    <p:sldId id="28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8242B-2F51-4DC4-ABB8-467A3BB74EE0}" type="datetimeFigureOut">
              <a:rPr lang="zh-CN" altLang="en-US" smtClean="0"/>
              <a:t>2015-7-22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C1F6F-ADCF-4325-8B0B-E0697BAF1B77}" type="slidenum">
              <a:rPr lang="zh-CN" altLang="en-US" smtClean="0"/>
              <a:t>‹#›</a:t>
            </a:fld>
            <a:endParaRPr lang="zh-CN" altLang="en-US"/>
          </a:p>
        </p:txBody>
      </p:sp>
    </p:spTree>
    <p:extLst>
      <p:ext uri="{BB962C8B-B14F-4D97-AF65-F5344CB8AC3E}">
        <p14:creationId xmlns:p14="http://schemas.microsoft.com/office/powerpoint/2010/main" val="1643979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2015-7-22</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t>2015-7-22</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mmunity.icann.org/display/gnsosoi/New+SO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443608" y="3933056"/>
            <a:ext cx="6400800" cy="1600200"/>
          </a:xfrm>
        </p:spPr>
        <p:txBody>
          <a:bodyPr/>
          <a:lstStyle/>
          <a:p>
            <a:r>
              <a:rPr lang="en-US" altLang="zh-CN" dirty="0" smtClean="0"/>
              <a:t>2015</a:t>
            </a:r>
            <a:r>
              <a:rPr lang="zh-CN" altLang="en-US" dirty="0" smtClean="0"/>
              <a:t>年</a:t>
            </a:r>
            <a:r>
              <a:rPr lang="en-US" altLang="zh-CN" dirty="0"/>
              <a:t>7</a:t>
            </a:r>
            <a:r>
              <a:rPr lang="zh-CN" altLang="en-US" dirty="0" smtClean="0"/>
              <a:t>月</a:t>
            </a:r>
            <a:r>
              <a:rPr lang="en-US" altLang="zh-CN" dirty="0" smtClean="0"/>
              <a:t>17</a:t>
            </a:r>
            <a:r>
              <a:rPr lang="zh-CN" altLang="en-US" dirty="0" smtClean="0"/>
              <a:t>日</a:t>
            </a:r>
            <a:endParaRPr lang="zh-CN" altLang="en-US" dirty="0"/>
          </a:p>
          <a:p>
            <a:endParaRPr lang="zh-CN" altLang="en-US" dirty="0"/>
          </a:p>
        </p:txBody>
      </p:sp>
      <p:sp>
        <p:nvSpPr>
          <p:cNvPr id="2" name="标题 1"/>
          <p:cNvSpPr>
            <a:spLocks noGrp="1"/>
          </p:cNvSpPr>
          <p:nvPr>
            <p:ph type="ctrTitle"/>
          </p:nvPr>
        </p:nvSpPr>
        <p:spPr/>
        <p:txBody>
          <a:bodyPr/>
          <a:lstStyle/>
          <a:p>
            <a:r>
              <a:rPr lang="en-US" altLang="zh-CN" dirty="0"/>
              <a:t>WHOIS</a:t>
            </a:r>
            <a:r>
              <a:rPr lang="zh-CN" altLang="en-US" dirty="0"/>
              <a:t>联系信息翻译和音译工作组</a:t>
            </a:r>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5733256"/>
            <a:ext cx="4320480" cy="60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3313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a:t>4</a:t>
            </a:r>
            <a:r>
              <a:rPr lang="zh-CN" altLang="zh-CN" dirty="0"/>
              <a:t>、无论使用何语言</a:t>
            </a:r>
            <a:r>
              <a:rPr lang="en-US" altLang="zh-CN" dirty="0"/>
              <a:t>/</a:t>
            </a:r>
            <a:r>
              <a:rPr lang="zh-CN" altLang="zh-CN" dirty="0"/>
              <a:t>字符，需保证数据项与《注册服务机构委任协议》（</a:t>
            </a:r>
            <a:r>
              <a:rPr lang="en-US" altLang="zh-CN" dirty="0"/>
              <a:t>RAA</a:t>
            </a:r>
            <a:r>
              <a:rPr lang="zh-CN" altLang="zh-CN" dirty="0"/>
              <a:t>协议）、相关一致性政策（</a:t>
            </a:r>
            <a:r>
              <a:rPr lang="en-US" altLang="zh-CN" dirty="0"/>
              <a:t>Consensus Policy</a:t>
            </a:r>
            <a:r>
              <a:rPr lang="zh-CN" altLang="zh-CN" dirty="0"/>
              <a:t>）、附加</a:t>
            </a:r>
            <a:r>
              <a:rPr lang="en-US" altLang="zh-CN" dirty="0"/>
              <a:t>WHOIS</a:t>
            </a:r>
            <a:r>
              <a:rPr lang="zh-CN" altLang="zh-CN" dirty="0"/>
              <a:t>信息政策（</a:t>
            </a:r>
            <a:r>
              <a:rPr lang="en-US" altLang="zh-CN" dirty="0"/>
              <a:t>Additional WHOIS Information </a:t>
            </a:r>
            <a:r>
              <a:rPr lang="en-US" altLang="zh-CN" dirty="0" err="1"/>
              <a:t>Policy,AWIP</a:t>
            </a:r>
            <a:r>
              <a:rPr lang="zh-CN" altLang="zh-CN" dirty="0"/>
              <a:t>）以及其他任何适用的政策标准保持一致。输入的联系信息数据是经验证的，按照上述所提到的政策要求，使用的语言</a:t>
            </a:r>
            <a:r>
              <a:rPr lang="en-US" altLang="zh-CN" dirty="0"/>
              <a:t>/</a:t>
            </a:r>
            <a:r>
              <a:rPr lang="zh-CN" altLang="zh-CN" dirty="0"/>
              <a:t>字符必须是易识别的。</a:t>
            </a:r>
          </a:p>
          <a:p>
            <a:pPr marL="0" indent="0">
              <a:buNone/>
            </a:pPr>
            <a:endParaRPr lang="zh-CN" altLang="en-US" dirty="0"/>
          </a:p>
        </p:txBody>
      </p:sp>
    </p:spTree>
    <p:extLst>
      <p:ext uri="{BB962C8B-B14F-4D97-AF65-F5344CB8AC3E}">
        <p14:creationId xmlns:p14="http://schemas.microsoft.com/office/powerpoint/2010/main" val="1293473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a:t>5</a:t>
            </a:r>
            <a:r>
              <a:rPr lang="zh-CN" altLang="zh-CN" dirty="0"/>
              <a:t>、如果对联系信息进行翻译或音译，且如果</a:t>
            </a:r>
            <a:r>
              <a:rPr lang="en-US" altLang="zh-CN" dirty="0"/>
              <a:t>WHOIS</a:t>
            </a:r>
            <a:r>
              <a:rPr lang="zh-CN" altLang="zh-CN" dirty="0"/>
              <a:t>替代系统能针对每个注册域名持有人的数据项显示多于一个数据组，这些数据应以额外的数据项（除域名注册人提供的权威当地字符数据项之外）显示，且标明这些额外数据项是翻译或音译的，并说明其来源。</a:t>
            </a:r>
          </a:p>
          <a:p>
            <a:pPr marL="0" indent="0">
              <a:buNone/>
            </a:pPr>
            <a:endParaRPr lang="zh-CN" altLang="en-US" dirty="0"/>
          </a:p>
        </p:txBody>
      </p:sp>
    </p:spTree>
    <p:extLst>
      <p:ext uri="{BB962C8B-B14F-4D97-AF65-F5344CB8AC3E}">
        <p14:creationId xmlns:p14="http://schemas.microsoft.com/office/powerpoint/2010/main" val="2605132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a:t>6</a:t>
            </a:r>
            <a:r>
              <a:rPr lang="zh-CN" altLang="zh-CN" dirty="0"/>
              <a:t>、任何</a:t>
            </a:r>
            <a:r>
              <a:rPr lang="en-US" altLang="zh-CN" dirty="0"/>
              <a:t>WHOIS</a:t>
            </a:r>
            <a:r>
              <a:rPr lang="zh-CN" altLang="zh-CN" dirty="0"/>
              <a:t>替代系统，例如</a:t>
            </a:r>
            <a:r>
              <a:rPr lang="en-US" altLang="zh-CN" dirty="0"/>
              <a:t>RDAP</a:t>
            </a:r>
            <a:r>
              <a:rPr lang="zh-CN" altLang="zh-CN" dirty="0"/>
              <a:t>，应是灵活的，以便于可添加用新的语言</a:t>
            </a:r>
            <a:r>
              <a:rPr lang="en-US" altLang="zh-CN" dirty="0"/>
              <a:t>/</a:t>
            </a:r>
            <a:r>
              <a:rPr lang="zh-CN" altLang="zh-CN" dirty="0"/>
              <a:t>字符输入的联系信息，扩展其接收、存储和显示联系信息数据语言</a:t>
            </a:r>
            <a:r>
              <a:rPr lang="en-US" altLang="zh-CN" dirty="0"/>
              <a:t>/</a:t>
            </a:r>
            <a:r>
              <a:rPr lang="zh-CN" altLang="zh-CN" dirty="0"/>
              <a:t>字符的能力。</a:t>
            </a:r>
          </a:p>
          <a:p>
            <a:pPr marL="0" indent="0">
              <a:buNone/>
            </a:pPr>
            <a:endParaRPr lang="zh-CN" altLang="en-US" dirty="0"/>
          </a:p>
        </p:txBody>
      </p:sp>
    </p:spTree>
    <p:extLst>
      <p:ext uri="{BB962C8B-B14F-4D97-AF65-F5344CB8AC3E}">
        <p14:creationId xmlns:p14="http://schemas.microsoft.com/office/powerpoint/2010/main" val="2793914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7</a:t>
            </a:r>
            <a:r>
              <a:rPr lang="zh-CN" altLang="zh-CN" dirty="0"/>
              <a:t>、以上建议与其他必要的</a:t>
            </a:r>
            <a:r>
              <a:rPr lang="en-US" altLang="zh-CN" dirty="0"/>
              <a:t>WHOIS</a:t>
            </a:r>
            <a:r>
              <a:rPr lang="zh-CN" altLang="zh-CN" dirty="0"/>
              <a:t>政策调整相协调，在</a:t>
            </a:r>
            <a:r>
              <a:rPr lang="en-US" altLang="zh-CN" dirty="0"/>
              <a:t>WHOIS</a:t>
            </a:r>
            <a:r>
              <a:rPr lang="zh-CN" altLang="zh-CN" dirty="0"/>
              <a:t>替代系统能接收、存储和显示非</a:t>
            </a:r>
            <a:r>
              <a:rPr lang="en-US" altLang="zh-CN" dirty="0"/>
              <a:t>ASCII</a:t>
            </a:r>
            <a:r>
              <a:rPr lang="zh-CN" altLang="zh-CN" dirty="0"/>
              <a:t>字符之后，即可运行的，实施并应用以上建议。</a:t>
            </a:r>
          </a:p>
          <a:p>
            <a:pPr marL="0" indent="0">
              <a:buNone/>
            </a:pPr>
            <a:endParaRPr lang="zh-CN" altLang="en-US" dirty="0"/>
          </a:p>
        </p:txBody>
      </p:sp>
    </p:spTree>
    <p:extLst>
      <p:ext uri="{BB962C8B-B14F-4D97-AF65-F5344CB8AC3E}">
        <p14:creationId xmlns:p14="http://schemas.microsoft.com/office/powerpoint/2010/main" val="1584479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zh-CN" b="1" dirty="0"/>
              <a:t>与章程问题</a:t>
            </a:r>
            <a:r>
              <a:rPr lang="en-US" altLang="zh-CN" b="1" dirty="0"/>
              <a:t>2</a:t>
            </a:r>
            <a:r>
              <a:rPr lang="zh-CN" altLang="zh-CN" b="1" dirty="0"/>
              <a:t>有关的发现：</a:t>
            </a:r>
            <a:r>
              <a:rPr lang="zh-CN" altLang="zh-CN" dirty="0"/>
              <a:t>基于建议</a:t>
            </a:r>
            <a:r>
              <a:rPr lang="en-US" altLang="zh-CN" dirty="0"/>
              <a:t>1</a:t>
            </a:r>
            <a:r>
              <a:rPr lang="zh-CN" altLang="zh-CN" dirty="0"/>
              <a:t>至</a:t>
            </a:r>
            <a:r>
              <a:rPr lang="en-US" altLang="zh-CN" dirty="0"/>
              <a:t>7</a:t>
            </a:r>
            <a:r>
              <a:rPr lang="zh-CN" altLang="zh-CN" dirty="0"/>
              <a:t>，关于由哪一方决定哪一方承担将联系信息翻译或音译为某一单一字符的问题，可视情况决定</a:t>
            </a:r>
            <a:r>
              <a:rPr lang="zh-CN" altLang="zh-CN" dirty="0" smtClean="0"/>
              <a:t>。</a:t>
            </a:r>
            <a:endParaRPr lang="zh-CN" altLang="en-US" dirty="0"/>
          </a:p>
        </p:txBody>
      </p:sp>
    </p:spTree>
    <p:extLst>
      <p:ext uri="{BB962C8B-B14F-4D97-AF65-F5344CB8AC3E}">
        <p14:creationId xmlns:p14="http://schemas.microsoft.com/office/powerpoint/2010/main" val="2321122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下一代</a:t>
            </a:r>
            <a:r>
              <a:rPr lang="en-US" altLang="zh-CN" dirty="0" smtClean="0"/>
              <a:t>WHOIS PDP</a:t>
            </a:r>
            <a:r>
              <a:rPr lang="zh-CN" altLang="en-US" dirty="0" smtClean="0"/>
              <a:t>工作组</a:t>
            </a:r>
            <a:endParaRPr lang="zh-CN" altLang="en-US" dirty="0"/>
          </a:p>
        </p:txBody>
      </p:sp>
      <p:sp>
        <p:nvSpPr>
          <p:cNvPr id="3" name="内容占位符 2"/>
          <p:cNvSpPr>
            <a:spLocks noGrp="1"/>
          </p:cNvSpPr>
          <p:nvPr>
            <p:ph idx="1"/>
          </p:nvPr>
        </p:nvSpPr>
        <p:spPr/>
        <p:txBody>
          <a:bodyPr/>
          <a:lstStyle/>
          <a:p>
            <a:pPr marL="0" indent="0">
              <a:buNone/>
            </a:pPr>
            <a:r>
              <a:rPr lang="en-US" altLang="zh-CN" sz="3200" dirty="0" smtClean="0"/>
              <a:t>ICANN</a:t>
            </a:r>
            <a:r>
              <a:rPr lang="zh-CN" altLang="en-US" sz="3200" dirty="0" smtClean="0"/>
              <a:t>理事会已启动</a:t>
            </a:r>
            <a:r>
              <a:rPr lang="en-US" altLang="zh-CN" sz="3200" dirty="0" err="1" smtClean="0"/>
              <a:t>gTLD</a:t>
            </a:r>
            <a:r>
              <a:rPr lang="en-US" altLang="zh-CN" sz="3200" dirty="0" smtClean="0"/>
              <a:t> </a:t>
            </a:r>
            <a:r>
              <a:rPr lang="zh-CN" altLang="en-US" sz="3200" dirty="0" smtClean="0"/>
              <a:t>注册数据目录服务（下一代</a:t>
            </a:r>
            <a:r>
              <a:rPr lang="en-US" altLang="zh-CN" sz="3200" dirty="0" smtClean="0"/>
              <a:t>WHOIS</a:t>
            </a:r>
            <a:r>
              <a:rPr lang="zh-CN" altLang="en-US" sz="3200" dirty="0" smtClean="0"/>
              <a:t>）</a:t>
            </a:r>
            <a:r>
              <a:rPr lang="en-US" altLang="zh-CN" sz="3200" dirty="0" smtClean="0"/>
              <a:t>PDP</a:t>
            </a:r>
            <a:r>
              <a:rPr lang="zh-CN" altLang="en-US" sz="3200" dirty="0" smtClean="0"/>
              <a:t>工作组：</a:t>
            </a:r>
            <a:endParaRPr lang="en-US" altLang="zh-CN" sz="3200" dirty="0" smtClean="0"/>
          </a:p>
          <a:p>
            <a:pPr marL="0" indent="0">
              <a:buNone/>
            </a:pPr>
            <a:r>
              <a:rPr lang="zh-CN" altLang="en-US" sz="3200" dirty="0" smtClean="0"/>
              <a:t>敬请关注</a:t>
            </a:r>
            <a:r>
              <a:rPr lang="zh-CN" altLang="en-US" sz="3200" dirty="0"/>
              <a:t>！</a:t>
            </a:r>
            <a:endParaRPr lang="en-US" altLang="zh-CN" sz="3200" dirty="0" smtClean="0"/>
          </a:p>
          <a:p>
            <a:pPr marL="0" indent="0">
              <a:buNone/>
            </a:pPr>
            <a:endParaRPr lang="zh-CN" altLang="en-US" dirty="0"/>
          </a:p>
        </p:txBody>
      </p:sp>
    </p:spTree>
    <p:extLst>
      <p:ext uri="{BB962C8B-B14F-4D97-AF65-F5344CB8AC3E}">
        <p14:creationId xmlns:p14="http://schemas.microsoft.com/office/powerpoint/2010/main" val="1680179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636912"/>
            <a:ext cx="7772400" cy="796950"/>
          </a:xfrm>
        </p:spPr>
        <p:txBody>
          <a:bodyPr>
            <a:noAutofit/>
          </a:bodyPr>
          <a:lstStyle/>
          <a:p>
            <a:pPr algn="ctr"/>
            <a:r>
              <a:rPr lang="zh-CN" altLang="en-US" sz="4800" dirty="0" smtClean="0"/>
              <a:t>谢谢！</a:t>
            </a:r>
            <a:endParaRPr lang="zh-CN" altLang="en-US" sz="4800" dirty="0"/>
          </a:p>
        </p:txBody>
      </p:sp>
      <p:grpSp>
        <p:nvGrpSpPr>
          <p:cNvPr id="4" name="组合 3"/>
          <p:cNvGrpSpPr/>
          <p:nvPr/>
        </p:nvGrpSpPr>
        <p:grpSpPr>
          <a:xfrm>
            <a:off x="107504" y="5877272"/>
            <a:ext cx="8856984" cy="466279"/>
            <a:chOff x="107504" y="5877272"/>
            <a:chExt cx="8856984" cy="466279"/>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5877272"/>
              <a:ext cx="3816424" cy="46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接连接符 5"/>
            <p:cNvCxnSpPr/>
            <p:nvPr/>
          </p:nvCxnSpPr>
          <p:spPr>
            <a:xfrm>
              <a:off x="107504" y="6202370"/>
              <a:ext cx="5040560" cy="0"/>
            </a:xfrm>
            <a:prstGeom prst="line">
              <a:avLst/>
            </a:prstGeom>
            <a:ln w="187325"/>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07504" y="6021288"/>
              <a:ext cx="5040560" cy="0"/>
            </a:xfrm>
            <a:prstGeom prst="line">
              <a:avLst/>
            </a:prstGeom>
            <a:ln w="158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733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0" indent="0" algn="l"/>
            <a:r>
              <a:rPr lang="zh-CN" altLang="zh-CN" b="1" dirty="0"/>
              <a:t>一、相关背景</a:t>
            </a:r>
            <a:endParaRPr lang="zh-CN" altLang="zh-CN" dirty="0"/>
          </a:p>
        </p:txBody>
      </p:sp>
      <p:sp>
        <p:nvSpPr>
          <p:cNvPr id="3" name="内容占位符 2"/>
          <p:cNvSpPr>
            <a:spLocks noGrp="1"/>
          </p:cNvSpPr>
          <p:nvPr>
            <p:ph idx="1"/>
          </p:nvPr>
        </p:nvSpPr>
        <p:spPr/>
        <p:txBody>
          <a:bodyPr>
            <a:normAutofit/>
          </a:bodyPr>
          <a:lstStyle/>
          <a:p>
            <a:pPr marL="0" indent="0">
              <a:buNone/>
            </a:pPr>
            <a:r>
              <a:rPr lang="zh-CN" altLang="zh-CN" sz="3200" dirty="0" smtClean="0"/>
              <a:t>全球</a:t>
            </a:r>
            <a:r>
              <a:rPr lang="zh-CN" altLang="zh-CN" sz="3200" dirty="0"/>
              <a:t>正在日益扩大的非拉丁语言互联网社群对</a:t>
            </a:r>
            <a:r>
              <a:rPr lang="en-US" altLang="zh-CN" sz="3200" dirty="0"/>
              <a:t>WHOIS</a:t>
            </a:r>
            <a:r>
              <a:rPr lang="zh-CN" altLang="zh-CN" sz="3200" dirty="0"/>
              <a:t>数据国际化的需求同当前国际普遍使用的</a:t>
            </a:r>
            <a:r>
              <a:rPr lang="en-US" altLang="zh-CN" sz="3200" dirty="0"/>
              <a:t>WHOIS</a:t>
            </a:r>
            <a:r>
              <a:rPr lang="zh-CN" altLang="zh-CN" sz="3200" dirty="0"/>
              <a:t>协议</a:t>
            </a:r>
            <a:r>
              <a:rPr lang="en-US" altLang="zh-CN" sz="3200" dirty="0"/>
              <a:t>RFC3912</a:t>
            </a:r>
            <a:r>
              <a:rPr lang="zh-CN" altLang="zh-CN" sz="3200" dirty="0"/>
              <a:t>不支持非拉丁文字符之间相矛盾，这其中涉及</a:t>
            </a:r>
            <a:r>
              <a:rPr lang="en-US" altLang="zh-CN" sz="3200" dirty="0" err="1"/>
              <a:t>gTLD</a:t>
            </a:r>
            <a:r>
              <a:rPr lang="zh-CN" altLang="zh-CN" sz="3200" dirty="0"/>
              <a:t>域名</a:t>
            </a:r>
            <a:r>
              <a:rPr lang="en-US" altLang="zh-CN" sz="3200" dirty="0"/>
              <a:t>WHOIS</a:t>
            </a:r>
            <a:r>
              <a:rPr lang="zh-CN" altLang="zh-CN" sz="3200" dirty="0"/>
              <a:t>注册信息的国际化问题</a:t>
            </a:r>
            <a:r>
              <a:rPr lang="zh-CN" altLang="zh-CN" sz="3200" dirty="0" smtClean="0"/>
              <a:t>。</a:t>
            </a:r>
            <a:endParaRPr lang="zh-CN" altLang="zh-CN" sz="3200" dirty="0"/>
          </a:p>
        </p:txBody>
      </p:sp>
    </p:spTree>
    <p:extLst>
      <p:ext uri="{BB962C8B-B14F-4D97-AF65-F5344CB8AC3E}">
        <p14:creationId xmlns:p14="http://schemas.microsoft.com/office/powerpoint/2010/main" val="3180461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normAutofit/>
          </a:bodyPr>
          <a:lstStyle/>
          <a:p>
            <a:pPr marL="0" indent="0">
              <a:buNone/>
            </a:pPr>
            <a:r>
              <a:rPr lang="en-US" altLang="zh-CN" sz="3600" dirty="0"/>
              <a:t>GNSO</a:t>
            </a:r>
            <a:r>
              <a:rPr lang="zh-CN" altLang="zh-CN" sz="3600" dirty="0"/>
              <a:t>委员会于</a:t>
            </a:r>
            <a:r>
              <a:rPr lang="en-US" altLang="zh-CN" sz="3600" dirty="0"/>
              <a:t>2013</a:t>
            </a:r>
            <a:r>
              <a:rPr lang="zh-CN" altLang="zh-CN" sz="3600" dirty="0"/>
              <a:t>年</a:t>
            </a:r>
            <a:r>
              <a:rPr lang="en-US" altLang="zh-CN" sz="3600" dirty="0"/>
              <a:t>6</a:t>
            </a:r>
            <a:r>
              <a:rPr lang="zh-CN" altLang="zh-CN" sz="3600" dirty="0"/>
              <a:t>月</a:t>
            </a:r>
            <a:r>
              <a:rPr lang="en-US" altLang="zh-CN" sz="3600" dirty="0"/>
              <a:t>13</a:t>
            </a:r>
            <a:r>
              <a:rPr lang="zh-CN" altLang="zh-CN" sz="3600" dirty="0"/>
              <a:t>日正式启动</a:t>
            </a:r>
            <a:r>
              <a:rPr lang="en-US" altLang="zh-CN" sz="3600" dirty="0"/>
              <a:t>WHOIS</a:t>
            </a:r>
            <a:r>
              <a:rPr lang="zh-CN" altLang="zh-CN" sz="3600" dirty="0"/>
              <a:t>联系信息翻译和音译政策制定</a:t>
            </a:r>
            <a:r>
              <a:rPr lang="zh-CN" altLang="zh-CN" sz="3600" dirty="0" smtClean="0"/>
              <a:t>流程</a:t>
            </a:r>
            <a:r>
              <a:rPr lang="zh-CN" altLang="en-US" sz="3600" dirty="0"/>
              <a:t>。</a:t>
            </a:r>
          </a:p>
        </p:txBody>
      </p:sp>
    </p:spTree>
    <p:extLst>
      <p:ext uri="{BB962C8B-B14F-4D97-AF65-F5344CB8AC3E}">
        <p14:creationId xmlns:p14="http://schemas.microsoft.com/office/powerpoint/2010/main" val="2557744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工作组参与方式</a:t>
            </a:r>
            <a:endParaRPr lang="zh-CN" altLang="en-US" dirty="0"/>
          </a:p>
        </p:txBody>
      </p:sp>
      <p:sp>
        <p:nvSpPr>
          <p:cNvPr id="3" name="内容占位符 2"/>
          <p:cNvSpPr>
            <a:spLocks noGrp="1"/>
          </p:cNvSpPr>
          <p:nvPr>
            <p:ph sz="quarter" idx="1"/>
          </p:nvPr>
        </p:nvSpPr>
        <p:spPr/>
        <p:txBody>
          <a:bodyPr/>
          <a:lstStyle/>
          <a:p>
            <a:r>
              <a:rPr lang="en-US" altLang="zh-CN" dirty="0"/>
              <a:t>ICANN GNSO</a:t>
            </a:r>
            <a:r>
              <a:rPr lang="zh-CN" altLang="zh-CN" dirty="0"/>
              <a:t>政策制定流程工作组为研究并解决特定政策问题成立工作组，面向全球互联网社群成员开放，任何对工作组问题感兴趣的组织、机构或个人均可参加，为保证参与透明度，参加者需向</a:t>
            </a:r>
            <a:r>
              <a:rPr lang="en-US" altLang="zh-CN" dirty="0"/>
              <a:t>GNSO</a:t>
            </a:r>
            <a:r>
              <a:rPr lang="zh-CN" altLang="zh-CN" dirty="0"/>
              <a:t>提交利益声明（</a:t>
            </a:r>
            <a:r>
              <a:rPr lang="en-US" altLang="zh-CN" dirty="0"/>
              <a:t>Statement of </a:t>
            </a:r>
            <a:r>
              <a:rPr lang="en-US" altLang="zh-CN" dirty="0" err="1"/>
              <a:t>Interest,SOI</a:t>
            </a:r>
            <a:r>
              <a:rPr lang="zh-CN" altLang="zh-CN" dirty="0"/>
              <a:t>），并进行备案。</a:t>
            </a:r>
          </a:p>
          <a:p>
            <a:r>
              <a:rPr lang="zh-CN" altLang="zh-CN" dirty="0"/>
              <a:t>参见：</a:t>
            </a:r>
            <a:r>
              <a:rPr lang="en-US" altLang="zh-CN" u="sng" dirty="0">
                <a:hlinkClick r:id="rId2"/>
              </a:rPr>
              <a:t>https://community.icann.org/display/gnsosoi/New+SOIs</a:t>
            </a:r>
            <a:r>
              <a:rPr lang="zh-CN" altLang="zh-CN" dirty="0"/>
              <a:t>。</a:t>
            </a:r>
          </a:p>
          <a:p>
            <a:pPr marL="0" indent="0">
              <a:buNone/>
            </a:pPr>
            <a:endParaRPr lang="zh-CN" altLang="en-US" dirty="0"/>
          </a:p>
        </p:txBody>
      </p:sp>
    </p:spTree>
    <p:extLst>
      <p:ext uri="{BB962C8B-B14F-4D97-AF65-F5344CB8AC3E}">
        <p14:creationId xmlns:p14="http://schemas.microsoft.com/office/powerpoint/2010/main" val="810117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工作组会议</a:t>
            </a:r>
            <a:endParaRPr lang="zh-CN" altLang="en-US" dirty="0"/>
          </a:p>
        </p:txBody>
      </p:sp>
      <p:sp>
        <p:nvSpPr>
          <p:cNvPr id="3" name="内容占位符 2"/>
          <p:cNvSpPr>
            <a:spLocks noGrp="1"/>
          </p:cNvSpPr>
          <p:nvPr>
            <p:ph sz="quarter" idx="1"/>
          </p:nvPr>
        </p:nvSpPr>
        <p:spPr/>
        <p:txBody>
          <a:bodyPr>
            <a:normAutofit/>
          </a:bodyPr>
          <a:lstStyle/>
          <a:p>
            <a:pPr marL="0" indent="0">
              <a:buNone/>
            </a:pPr>
            <a:r>
              <a:rPr lang="zh-CN" altLang="en-US" sz="3600" dirty="0" smtClean="0"/>
              <a:t>工作组第一次会议：</a:t>
            </a:r>
            <a:r>
              <a:rPr lang="en-US" altLang="zh-CN" sz="3600" b="1" dirty="0" smtClean="0"/>
              <a:t>2013</a:t>
            </a:r>
            <a:r>
              <a:rPr lang="zh-CN" altLang="en-US" sz="3600" b="1" dirty="0" smtClean="0"/>
              <a:t>年</a:t>
            </a:r>
            <a:r>
              <a:rPr lang="en-US" altLang="zh-CN" sz="3600" b="1" dirty="0" smtClean="0"/>
              <a:t>12</a:t>
            </a:r>
            <a:r>
              <a:rPr lang="zh-CN" altLang="en-US" sz="3600" b="1" dirty="0" smtClean="0"/>
              <a:t>月</a:t>
            </a:r>
            <a:r>
              <a:rPr lang="en-US" altLang="zh-CN" sz="3600" b="1" dirty="0" smtClean="0"/>
              <a:t>19</a:t>
            </a:r>
            <a:r>
              <a:rPr lang="zh-CN" altLang="en-US" sz="3600" b="1" dirty="0" smtClean="0"/>
              <a:t>日</a:t>
            </a:r>
            <a:endParaRPr lang="en-US" altLang="zh-CN" sz="3600" b="1" dirty="0" smtClean="0"/>
          </a:p>
          <a:p>
            <a:pPr marL="0" indent="0">
              <a:buNone/>
            </a:pPr>
            <a:r>
              <a:rPr lang="zh-CN" altLang="en-US" sz="3600" dirty="0" smtClean="0"/>
              <a:t>工作组最后一次会议：</a:t>
            </a:r>
            <a:r>
              <a:rPr lang="en-US" altLang="zh-CN" sz="3600" b="1" dirty="0" smtClean="0"/>
              <a:t>2015</a:t>
            </a:r>
            <a:r>
              <a:rPr lang="zh-CN" altLang="en-US" sz="3600" b="1" dirty="0" smtClean="0"/>
              <a:t>年</a:t>
            </a:r>
            <a:r>
              <a:rPr lang="en-US" altLang="zh-CN" sz="3600" b="1" dirty="0" smtClean="0"/>
              <a:t>6</a:t>
            </a:r>
            <a:r>
              <a:rPr lang="zh-CN" altLang="en-US" sz="3600" b="1" dirty="0" smtClean="0"/>
              <a:t>月</a:t>
            </a:r>
            <a:r>
              <a:rPr lang="en-US" altLang="zh-CN" sz="3600" b="1" dirty="0" smtClean="0"/>
              <a:t>11</a:t>
            </a:r>
            <a:r>
              <a:rPr lang="zh-CN" altLang="en-US" sz="3600" b="1" dirty="0" smtClean="0"/>
              <a:t>日</a:t>
            </a:r>
            <a:endParaRPr lang="en-US" altLang="zh-CN" sz="3600" b="1" dirty="0" smtClean="0"/>
          </a:p>
          <a:p>
            <a:pPr marL="0" indent="0">
              <a:buNone/>
            </a:pPr>
            <a:r>
              <a:rPr lang="zh-CN" altLang="en-US" sz="3600" dirty="0" smtClean="0"/>
              <a:t>时间：每周四。</a:t>
            </a:r>
            <a:endParaRPr lang="en-US" altLang="zh-CN" sz="3600" dirty="0" smtClean="0"/>
          </a:p>
          <a:p>
            <a:pPr marL="0" indent="0">
              <a:buNone/>
            </a:pPr>
            <a:r>
              <a:rPr lang="zh-CN" altLang="en-US" sz="3600" dirty="0" smtClean="0"/>
              <a:t>历时：</a:t>
            </a:r>
            <a:r>
              <a:rPr lang="en-US" altLang="zh-CN" sz="3600" b="1" dirty="0" smtClean="0"/>
              <a:t>18</a:t>
            </a:r>
            <a:r>
              <a:rPr lang="zh-CN" altLang="en-US" sz="3600" dirty="0" smtClean="0"/>
              <a:t>个月。</a:t>
            </a:r>
            <a:endParaRPr lang="en-US" altLang="zh-CN" sz="3600" dirty="0" smtClean="0"/>
          </a:p>
          <a:p>
            <a:pPr marL="0" indent="0">
              <a:buNone/>
            </a:pPr>
            <a:r>
              <a:rPr lang="zh-CN" altLang="en-US" sz="3600" dirty="0" smtClean="0"/>
              <a:t>共召开</a:t>
            </a:r>
            <a:r>
              <a:rPr lang="en-US" altLang="zh-CN" sz="3600" b="1" dirty="0" smtClean="0"/>
              <a:t>50</a:t>
            </a:r>
            <a:r>
              <a:rPr lang="zh-CN" altLang="en-US" sz="3600" dirty="0" smtClean="0"/>
              <a:t>次网络会议。</a:t>
            </a:r>
            <a:endParaRPr lang="zh-CN" altLang="en-US" sz="3600" dirty="0"/>
          </a:p>
        </p:txBody>
      </p:sp>
    </p:spTree>
    <p:extLst>
      <p:ext uri="{BB962C8B-B14F-4D97-AF65-F5344CB8AC3E}">
        <p14:creationId xmlns:p14="http://schemas.microsoft.com/office/powerpoint/2010/main" val="3848226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b="1" dirty="0" smtClean="0"/>
              <a:t>二</a:t>
            </a:r>
            <a:r>
              <a:rPr lang="zh-CN" altLang="zh-CN" b="1" dirty="0" smtClean="0"/>
              <a:t>、主要问题</a:t>
            </a:r>
            <a:endParaRPr lang="zh-CN" altLang="en-US" dirty="0"/>
          </a:p>
        </p:txBody>
      </p:sp>
      <p:sp>
        <p:nvSpPr>
          <p:cNvPr id="3" name="内容占位符 2"/>
          <p:cNvSpPr>
            <a:spLocks noGrp="1"/>
          </p:cNvSpPr>
          <p:nvPr>
            <p:ph idx="1"/>
          </p:nvPr>
        </p:nvSpPr>
        <p:spPr/>
        <p:txBody>
          <a:bodyPr/>
          <a:lstStyle/>
          <a:p>
            <a:r>
              <a:rPr lang="en-US" altLang="zh-CN" dirty="0" smtClean="0"/>
              <a:t>WHOIS</a:t>
            </a:r>
            <a:r>
              <a:rPr lang="zh-CN" altLang="zh-CN" dirty="0"/>
              <a:t>联系信息翻译和音译政策制定流程工作组的主要任务是研究以下问题：</a:t>
            </a:r>
          </a:p>
          <a:p>
            <a:r>
              <a:rPr lang="en-US" altLang="zh-CN" dirty="0"/>
              <a:t>1</a:t>
            </a:r>
            <a:r>
              <a:rPr lang="zh-CN" altLang="zh-CN" dirty="0"/>
              <a:t>、是否有必要将域名注册数据中的联系信息翻译为某一单一通用语言或将联系信息音译为某一单一通用字符；</a:t>
            </a:r>
          </a:p>
          <a:p>
            <a:r>
              <a:rPr lang="en-US" altLang="zh-CN" dirty="0"/>
              <a:t>2</a:t>
            </a:r>
            <a:r>
              <a:rPr lang="zh-CN" altLang="zh-CN" dirty="0"/>
              <a:t>、由哪一方来决定哪一方如何承担由于翻译或音译联系信息而产生的成本。</a:t>
            </a:r>
            <a:endParaRPr lang="zh-CN" altLang="en-US" dirty="0"/>
          </a:p>
        </p:txBody>
      </p:sp>
    </p:spTree>
    <p:extLst>
      <p:ext uri="{BB962C8B-B14F-4D97-AF65-F5344CB8AC3E}">
        <p14:creationId xmlns:p14="http://schemas.microsoft.com/office/powerpoint/2010/main" val="1212511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b="1" dirty="0"/>
              <a:t>三</a:t>
            </a:r>
            <a:r>
              <a:rPr lang="zh-CN" altLang="zh-CN" b="1" dirty="0" smtClean="0"/>
              <a:t>、</a:t>
            </a:r>
            <a:r>
              <a:rPr lang="zh-CN" altLang="zh-CN" b="1" dirty="0"/>
              <a:t>工作组最终</a:t>
            </a:r>
            <a:r>
              <a:rPr lang="zh-CN" altLang="zh-CN" b="1" dirty="0" smtClean="0"/>
              <a:t>建议</a:t>
            </a:r>
            <a:endParaRPr lang="zh-CN" altLang="en-US" dirty="0"/>
          </a:p>
        </p:txBody>
      </p:sp>
      <p:sp>
        <p:nvSpPr>
          <p:cNvPr id="3" name="内容占位符 2"/>
          <p:cNvSpPr>
            <a:spLocks noGrp="1"/>
          </p:cNvSpPr>
          <p:nvPr>
            <p:ph idx="1"/>
          </p:nvPr>
        </p:nvSpPr>
        <p:spPr/>
        <p:txBody>
          <a:bodyPr>
            <a:normAutofit/>
          </a:bodyPr>
          <a:lstStyle/>
          <a:p>
            <a:r>
              <a:rPr lang="en-US" altLang="zh-CN" dirty="0" smtClean="0"/>
              <a:t>1</a:t>
            </a:r>
            <a:r>
              <a:rPr lang="zh-CN" altLang="zh-CN" dirty="0"/>
              <a:t>、不强制要求将</a:t>
            </a:r>
            <a:r>
              <a:rPr lang="en-US" altLang="zh-CN" dirty="0"/>
              <a:t>WHOIS</a:t>
            </a:r>
            <a:r>
              <a:rPr lang="zh-CN" altLang="zh-CN" dirty="0"/>
              <a:t>联系信息进行翻译或音译。任何需将</a:t>
            </a:r>
            <a:r>
              <a:rPr lang="en-US" altLang="zh-CN" dirty="0"/>
              <a:t>WHOIS</a:t>
            </a:r>
            <a:r>
              <a:rPr lang="zh-CN" altLang="zh-CN" dirty="0"/>
              <a:t>信息进行翻译或音译的一方可通过</a:t>
            </a:r>
            <a:r>
              <a:rPr lang="en-US" altLang="zh-CN" dirty="0"/>
              <a:t>WHOIS</a:t>
            </a:r>
            <a:r>
              <a:rPr lang="zh-CN" altLang="zh-CN" dirty="0"/>
              <a:t>或任何</a:t>
            </a:r>
            <a:r>
              <a:rPr lang="en-US" altLang="zh-CN" dirty="0"/>
              <a:t>WHOIS</a:t>
            </a:r>
            <a:r>
              <a:rPr lang="zh-CN" altLang="zh-CN" dirty="0"/>
              <a:t>替代系统之外的特别方式进行翻译或音译，例如注册数据访问协议（</a:t>
            </a:r>
            <a:r>
              <a:rPr lang="en-US" altLang="zh-CN" dirty="0"/>
              <a:t>Registration Data Access Protocol, RDAP</a:t>
            </a:r>
            <a:r>
              <a:rPr lang="zh-CN" altLang="zh-CN" dirty="0"/>
              <a:t>）。如果不是由注册管理机构或注册服务机构自愿进行的翻译或音译（参见建议</a:t>
            </a:r>
            <a:r>
              <a:rPr lang="en-US" altLang="zh-CN" dirty="0"/>
              <a:t>5</a:t>
            </a:r>
            <a:r>
              <a:rPr lang="zh-CN" altLang="zh-CN" dirty="0"/>
              <a:t>），成本应由需求的一方承担</a:t>
            </a:r>
            <a:r>
              <a:rPr lang="zh-CN" altLang="zh-CN" dirty="0" smtClean="0"/>
              <a:t>。</a:t>
            </a:r>
            <a:endParaRPr lang="zh-CN" altLang="zh-CN" dirty="0"/>
          </a:p>
        </p:txBody>
      </p:sp>
    </p:spTree>
    <p:extLst>
      <p:ext uri="{BB962C8B-B14F-4D97-AF65-F5344CB8AC3E}">
        <p14:creationId xmlns:p14="http://schemas.microsoft.com/office/powerpoint/2010/main" val="1245257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marL="0" indent="0">
              <a:buNone/>
            </a:pPr>
            <a:r>
              <a:rPr lang="en-US" altLang="zh-CN" dirty="0"/>
              <a:t>2</a:t>
            </a:r>
            <a:r>
              <a:rPr lang="zh-CN" altLang="zh-CN" dirty="0"/>
              <a:t>、鉴于一个</a:t>
            </a:r>
            <a:r>
              <a:rPr lang="en-US" altLang="zh-CN" dirty="0"/>
              <a:t>WHOIS</a:t>
            </a:r>
            <a:r>
              <a:rPr lang="zh-CN" altLang="zh-CN" dirty="0"/>
              <a:t>替代系统应能接收非</a:t>
            </a:r>
            <a:r>
              <a:rPr lang="en-US" altLang="zh-CN" dirty="0"/>
              <a:t>ASCII</a:t>
            </a:r>
            <a:r>
              <a:rPr lang="zh-CN" altLang="zh-CN" dirty="0"/>
              <a:t>字符联系信息，工作组建议将信息的数据项进行存储，以易识别的方式显示出来，可识别不同数据项代表何意义，注册域名持有人使用的是何语言</a:t>
            </a:r>
            <a:r>
              <a:rPr lang="en-US" altLang="zh-CN" dirty="0"/>
              <a:t>/</a:t>
            </a:r>
            <a:r>
              <a:rPr lang="zh-CN" altLang="zh-CN" dirty="0"/>
              <a:t>字符</a:t>
            </a:r>
            <a:r>
              <a:rPr lang="zh-CN" altLang="zh-CN" dirty="0" smtClean="0"/>
              <a:t>。</a:t>
            </a:r>
            <a:endParaRPr lang="zh-CN" altLang="zh-CN" dirty="0"/>
          </a:p>
        </p:txBody>
      </p:sp>
    </p:spTree>
    <p:extLst>
      <p:ext uri="{BB962C8B-B14F-4D97-AF65-F5344CB8AC3E}">
        <p14:creationId xmlns:p14="http://schemas.microsoft.com/office/powerpoint/2010/main" val="3954767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a:t>3</a:t>
            </a:r>
            <a:r>
              <a:rPr lang="zh-CN" altLang="zh-CN" dirty="0"/>
              <a:t>、可支持注册人提交联系信息数据的语言</a:t>
            </a:r>
            <a:r>
              <a:rPr lang="en-US" altLang="zh-CN" dirty="0"/>
              <a:t>/</a:t>
            </a:r>
            <a:r>
              <a:rPr lang="zh-CN" altLang="zh-CN" dirty="0"/>
              <a:t>字符能根据</a:t>
            </a:r>
            <a:r>
              <a:rPr lang="en-US" altLang="zh-CN" dirty="0" err="1"/>
              <a:t>gTLD</a:t>
            </a:r>
            <a:r>
              <a:rPr lang="zh-CN" altLang="zh-CN" dirty="0"/>
              <a:t>提供商的业务模式进行选择。</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val="3557210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621</TotalTime>
  <Words>733</Words>
  <Application>Microsoft Office PowerPoint</Application>
  <PresentationFormat>全屏显示(4:3)</PresentationFormat>
  <Paragraphs>31</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平衡</vt:lpstr>
      <vt:lpstr>WHOIS联系信息翻译和音译工作组</vt:lpstr>
      <vt:lpstr>一、相关背景</vt:lpstr>
      <vt:lpstr>PowerPoint 演示文稿</vt:lpstr>
      <vt:lpstr>工作组参与方式</vt:lpstr>
      <vt:lpstr>工作组会议</vt:lpstr>
      <vt:lpstr>二、主要问题</vt:lpstr>
      <vt:lpstr>三、工作组最终建议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下一代WHOIS PDP工作组</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张安冬</dc:creator>
  <cp:lastModifiedBy>张钻</cp:lastModifiedBy>
  <cp:revision>43</cp:revision>
  <dcterms:created xsi:type="dcterms:W3CDTF">2015-06-30T05:30:48Z</dcterms:created>
  <dcterms:modified xsi:type="dcterms:W3CDTF">2015-07-22T02:45:13Z</dcterms:modified>
</cp:coreProperties>
</file>