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1" r:id="rId2"/>
  </p:sldMasterIdLst>
  <p:notesMasterIdLst>
    <p:notesMasterId r:id="rId18"/>
  </p:notesMasterIdLst>
  <p:handoutMasterIdLst>
    <p:handoutMasterId r:id="rId19"/>
  </p:handoutMasterIdLst>
  <p:sldIdLst>
    <p:sldId id="962" r:id="rId3"/>
    <p:sldId id="970" r:id="rId4"/>
    <p:sldId id="972" r:id="rId5"/>
    <p:sldId id="977" r:id="rId6"/>
    <p:sldId id="978" r:id="rId7"/>
    <p:sldId id="979" r:id="rId8"/>
    <p:sldId id="971" r:id="rId9"/>
    <p:sldId id="973" r:id="rId10"/>
    <p:sldId id="983" r:id="rId11"/>
    <p:sldId id="974" r:id="rId12"/>
    <p:sldId id="984" r:id="rId13"/>
    <p:sldId id="980" r:id="rId14"/>
    <p:sldId id="981" r:id="rId15"/>
    <p:sldId id="982" r:id="rId16"/>
    <p:sldId id="975" r:id="rId17"/>
  </p:sldIdLst>
  <p:sldSz cx="9144000" cy="6858000" type="screen4x3"/>
  <p:notesSz cx="6934200" cy="9220200"/>
  <p:defaultTextStyle>
    <a:defPPr>
      <a:defRPr lang="en-US"/>
    </a:defPPr>
    <a:lvl1pPr algn="l" rtl="0" fontAlgn="base">
      <a:spcBef>
        <a:spcPct val="0"/>
      </a:spcBef>
      <a:spcAft>
        <a:spcPct val="0"/>
      </a:spcAft>
      <a:defRPr sz="1000"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sz="1000"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sz="1000"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sz="1000"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sz="1000" kern="1200">
        <a:solidFill>
          <a:schemeClr val="tx1"/>
        </a:solidFill>
        <a:latin typeface="Calibri" pitchFamily="34" charset="0"/>
        <a:ea typeface="+mn-ea"/>
        <a:cs typeface="Arial" pitchFamily="34" charset="0"/>
      </a:defRPr>
    </a:lvl5pPr>
    <a:lvl6pPr marL="2286000" algn="l" defTabSz="914400" rtl="0" eaLnBrk="1" latinLnBrk="0" hangingPunct="1">
      <a:defRPr sz="1000" kern="1200">
        <a:solidFill>
          <a:schemeClr val="tx1"/>
        </a:solidFill>
        <a:latin typeface="Calibri" pitchFamily="34" charset="0"/>
        <a:ea typeface="+mn-ea"/>
        <a:cs typeface="Arial" pitchFamily="34" charset="0"/>
      </a:defRPr>
    </a:lvl6pPr>
    <a:lvl7pPr marL="2743200" algn="l" defTabSz="914400" rtl="0" eaLnBrk="1" latinLnBrk="0" hangingPunct="1">
      <a:defRPr sz="1000" kern="1200">
        <a:solidFill>
          <a:schemeClr val="tx1"/>
        </a:solidFill>
        <a:latin typeface="Calibri" pitchFamily="34" charset="0"/>
        <a:ea typeface="+mn-ea"/>
        <a:cs typeface="Arial" pitchFamily="34" charset="0"/>
      </a:defRPr>
    </a:lvl7pPr>
    <a:lvl8pPr marL="3200400" algn="l" defTabSz="914400" rtl="0" eaLnBrk="1" latinLnBrk="0" hangingPunct="1">
      <a:defRPr sz="1000" kern="1200">
        <a:solidFill>
          <a:schemeClr val="tx1"/>
        </a:solidFill>
        <a:latin typeface="Calibri" pitchFamily="34" charset="0"/>
        <a:ea typeface="+mn-ea"/>
        <a:cs typeface="Arial" pitchFamily="34" charset="0"/>
      </a:defRPr>
    </a:lvl8pPr>
    <a:lvl9pPr marL="3657600" algn="l" defTabSz="914400" rtl="0" eaLnBrk="1" latinLnBrk="0" hangingPunct="1">
      <a:defRPr sz="10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008000"/>
    <a:srgbClr val="DA7A2A"/>
    <a:srgbClr val="FF9900"/>
    <a:srgbClr val="4F81BD"/>
    <a:srgbClr val="FFFFCC"/>
    <a:srgbClr val="FFFFFF"/>
    <a:srgbClr val="51724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83309" autoAdjust="0"/>
  </p:normalViewPr>
  <p:slideViewPr>
    <p:cSldViewPr snapToGrid="0">
      <p:cViewPr varScale="1">
        <p:scale>
          <a:sx n="76" d="100"/>
          <a:sy n="76" d="100"/>
        </p:scale>
        <p:origin x="-1332" y="-90"/>
      </p:cViewPr>
      <p:guideLst>
        <p:guide orient="horz" pos="1078"/>
        <p:guide pos="6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6" d="100"/>
          <a:sy n="96" d="100"/>
        </p:scale>
        <p:origin x="-2706" y="-102"/>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0850" name="Rectangle 2"/>
          <p:cNvSpPr>
            <a:spLocks noGrp="1" noChangeArrowheads="1"/>
          </p:cNvSpPr>
          <p:nvPr>
            <p:ph type="hdr" sz="quarter"/>
          </p:nvPr>
        </p:nvSpPr>
        <p:spPr bwMode="auto">
          <a:xfrm>
            <a:off x="0" y="0"/>
            <a:ext cx="3005138" cy="458788"/>
          </a:xfrm>
          <a:prstGeom prst="rect">
            <a:avLst/>
          </a:prstGeom>
          <a:noFill/>
          <a:ln w="9525">
            <a:noFill/>
            <a:miter lim="800000"/>
            <a:headEnd/>
            <a:tailEnd/>
          </a:ln>
          <a:effectLst/>
        </p:spPr>
        <p:txBody>
          <a:bodyPr vert="horz" wrap="square" lIns="90362" tIns="45177" rIns="90362" bIns="45177" numCol="1" anchor="t" anchorCtr="0" compatLnSpc="1">
            <a:prstTxWarp prst="textNoShape">
              <a:avLst/>
            </a:prstTxWarp>
          </a:bodyPr>
          <a:lstStyle>
            <a:lvl1pPr algn="l" defTabSz="903288" eaLnBrk="0" hangingPunct="0">
              <a:defRPr sz="1200">
                <a:latin typeface="Times" pitchFamily="18" charset="0"/>
                <a:cs typeface="+mn-cs"/>
              </a:defRPr>
            </a:lvl1pPr>
          </a:lstStyle>
          <a:p>
            <a:pPr>
              <a:defRPr/>
            </a:pPr>
            <a:endParaRPr lang="en-US"/>
          </a:p>
        </p:txBody>
      </p:sp>
      <p:sp>
        <p:nvSpPr>
          <p:cNvPr id="590851" name="Rectangle 3"/>
          <p:cNvSpPr>
            <a:spLocks noGrp="1" noChangeArrowheads="1"/>
          </p:cNvSpPr>
          <p:nvPr>
            <p:ph type="dt" sz="quarter" idx="1"/>
          </p:nvPr>
        </p:nvSpPr>
        <p:spPr bwMode="auto">
          <a:xfrm>
            <a:off x="3927475" y="0"/>
            <a:ext cx="3005138" cy="458788"/>
          </a:xfrm>
          <a:prstGeom prst="rect">
            <a:avLst/>
          </a:prstGeom>
          <a:noFill/>
          <a:ln w="9525">
            <a:noFill/>
            <a:miter lim="800000"/>
            <a:headEnd/>
            <a:tailEnd/>
          </a:ln>
          <a:effectLst/>
        </p:spPr>
        <p:txBody>
          <a:bodyPr vert="horz" wrap="square" lIns="90362" tIns="45177" rIns="90362" bIns="45177" numCol="1" anchor="t" anchorCtr="0" compatLnSpc="1">
            <a:prstTxWarp prst="textNoShape">
              <a:avLst/>
            </a:prstTxWarp>
          </a:bodyPr>
          <a:lstStyle>
            <a:lvl1pPr algn="r" defTabSz="903288" eaLnBrk="0" hangingPunct="0">
              <a:defRPr sz="1200">
                <a:latin typeface="Times" pitchFamily="18" charset="0"/>
                <a:cs typeface="+mn-cs"/>
              </a:defRPr>
            </a:lvl1pPr>
          </a:lstStyle>
          <a:p>
            <a:pPr>
              <a:defRPr/>
            </a:pPr>
            <a:fld id="{A2D9479B-9870-4D92-B600-57D80A4F35FA}" type="datetime8">
              <a:rPr lang="en-US"/>
              <a:pPr>
                <a:defRPr/>
              </a:pPr>
              <a:t>10/17/2009 7:04 PM</a:t>
            </a:fld>
            <a:endParaRPr lang="en-US"/>
          </a:p>
        </p:txBody>
      </p:sp>
      <p:sp>
        <p:nvSpPr>
          <p:cNvPr id="590852" name="Rectangle 4"/>
          <p:cNvSpPr>
            <a:spLocks noGrp="1" noChangeArrowheads="1"/>
          </p:cNvSpPr>
          <p:nvPr>
            <p:ph type="ftr" sz="quarter" idx="2"/>
          </p:nvPr>
        </p:nvSpPr>
        <p:spPr bwMode="auto">
          <a:xfrm>
            <a:off x="0" y="8759825"/>
            <a:ext cx="3005138" cy="458788"/>
          </a:xfrm>
          <a:prstGeom prst="rect">
            <a:avLst/>
          </a:prstGeom>
          <a:noFill/>
          <a:ln w="9525">
            <a:noFill/>
            <a:miter lim="800000"/>
            <a:headEnd/>
            <a:tailEnd/>
          </a:ln>
          <a:effectLst/>
        </p:spPr>
        <p:txBody>
          <a:bodyPr vert="horz" wrap="square" lIns="90362" tIns="45177" rIns="90362" bIns="45177" numCol="1" anchor="b" anchorCtr="0" compatLnSpc="1">
            <a:prstTxWarp prst="textNoShape">
              <a:avLst/>
            </a:prstTxWarp>
          </a:bodyPr>
          <a:lstStyle>
            <a:lvl1pPr algn="l" defTabSz="903288" eaLnBrk="0" hangingPunct="0">
              <a:defRPr sz="1200">
                <a:latin typeface="Times" pitchFamily="18" charset="0"/>
                <a:cs typeface="+mn-cs"/>
              </a:defRPr>
            </a:lvl1pPr>
          </a:lstStyle>
          <a:p>
            <a:pPr>
              <a:defRPr/>
            </a:pPr>
            <a:r>
              <a:rPr lang="en-US"/>
              <a:t>aircondition\Powerpoint Presentation\Demand Presentation Combine v1.ppt</a:t>
            </a:r>
          </a:p>
        </p:txBody>
      </p:sp>
      <p:sp>
        <p:nvSpPr>
          <p:cNvPr id="590853" name="Rectangle 5"/>
          <p:cNvSpPr>
            <a:spLocks noGrp="1" noChangeArrowheads="1"/>
          </p:cNvSpPr>
          <p:nvPr>
            <p:ph type="sldNum" sz="quarter" idx="3"/>
          </p:nvPr>
        </p:nvSpPr>
        <p:spPr bwMode="auto">
          <a:xfrm>
            <a:off x="3927475" y="8759825"/>
            <a:ext cx="3005138" cy="458788"/>
          </a:xfrm>
          <a:prstGeom prst="rect">
            <a:avLst/>
          </a:prstGeom>
          <a:noFill/>
          <a:ln w="9525">
            <a:noFill/>
            <a:miter lim="800000"/>
            <a:headEnd/>
            <a:tailEnd/>
          </a:ln>
          <a:effectLst/>
        </p:spPr>
        <p:txBody>
          <a:bodyPr vert="horz" wrap="square" lIns="90362" tIns="45177" rIns="90362" bIns="45177" numCol="1" anchor="b" anchorCtr="0" compatLnSpc="1">
            <a:prstTxWarp prst="textNoShape">
              <a:avLst/>
            </a:prstTxWarp>
          </a:bodyPr>
          <a:lstStyle>
            <a:lvl1pPr algn="r" defTabSz="903288" eaLnBrk="0" hangingPunct="0">
              <a:defRPr sz="1200">
                <a:latin typeface="Times" pitchFamily="18" charset="0"/>
                <a:cs typeface="+mn-cs"/>
              </a:defRPr>
            </a:lvl1pPr>
          </a:lstStyle>
          <a:p>
            <a:pPr>
              <a:defRPr/>
            </a:pPr>
            <a:fld id="{B7EBC2D5-20CF-47D8-A0B8-81194871AE6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06725" cy="458788"/>
          </a:xfrm>
          <a:prstGeom prst="rect">
            <a:avLst/>
          </a:prstGeom>
          <a:noFill/>
          <a:ln w="9525">
            <a:noFill/>
            <a:miter lim="800000"/>
            <a:headEnd/>
            <a:tailEnd/>
          </a:ln>
          <a:effectLst/>
        </p:spPr>
        <p:txBody>
          <a:bodyPr vert="horz" wrap="square" lIns="92167" tIns="46086" rIns="92167" bIns="46086" numCol="1" anchor="t" anchorCtr="0" compatLnSpc="1">
            <a:prstTxWarp prst="textNoShape">
              <a:avLst/>
            </a:prstTxWarp>
          </a:bodyPr>
          <a:lstStyle>
            <a:lvl1pPr algn="l" defTabSz="922338" eaLnBrk="0" hangingPunct="0">
              <a:defRPr sz="1200">
                <a:latin typeface="Times" pitchFamily="18" charset="0"/>
                <a:cs typeface="+mn-cs"/>
              </a:defRPr>
            </a:lvl1pPr>
          </a:lstStyle>
          <a:p>
            <a:pPr>
              <a:defRPr/>
            </a:pPr>
            <a:endParaRPr lang="en-US"/>
          </a:p>
        </p:txBody>
      </p:sp>
      <p:sp>
        <p:nvSpPr>
          <p:cNvPr id="8195" name="Rectangle 3"/>
          <p:cNvSpPr>
            <a:spLocks noGrp="1" noChangeArrowheads="1"/>
          </p:cNvSpPr>
          <p:nvPr>
            <p:ph type="dt" idx="1"/>
          </p:nvPr>
        </p:nvSpPr>
        <p:spPr bwMode="auto">
          <a:xfrm>
            <a:off x="3925888" y="0"/>
            <a:ext cx="3006725" cy="458788"/>
          </a:xfrm>
          <a:prstGeom prst="rect">
            <a:avLst/>
          </a:prstGeom>
          <a:noFill/>
          <a:ln w="9525">
            <a:noFill/>
            <a:miter lim="800000"/>
            <a:headEnd/>
            <a:tailEnd/>
          </a:ln>
          <a:effectLst/>
        </p:spPr>
        <p:txBody>
          <a:bodyPr vert="horz" wrap="square" lIns="92167" tIns="46086" rIns="92167" bIns="46086" numCol="1" anchor="t" anchorCtr="0" compatLnSpc="1">
            <a:prstTxWarp prst="textNoShape">
              <a:avLst/>
            </a:prstTxWarp>
          </a:bodyPr>
          <a:lstStyle>
            <a:lvl1pPr algn="r" defTabSz="922338" eaLnBrk="0" hangingPunct="0">
              <a:defRPr sz="1200">
                <a:latin typeface="Times" pitchFamily="18" charset="0"/>
                <a:cs typeface="+mn-cs"/>
              </a:defRPr>
            </a:lvl1pPr>
          </a:lstStyle>
          <a:p>
            <a:pPr>
              <a:defRPr/>
            </a:pPr>
            <a:fld id="{8CCE237B-AF18-47AF-94BA-E19E7AB50126}" type="datetime8">
              <a:rPr lang="en-US"/>
              <a:pPr>
                <a:defRPr/>
              </a:pPr>
              <a:t>10/17/2009 7:04 PM</a:t>
            </a:fld>
            <a:endParaRPr lang="en-US"/>
          </a:p>
        </p:txBody>
      </p:sp>
      <p:sp>
        <p:nvSpPr>
          <p:cNvPr id="26628" name="Rectangle 4"/>
          <p:cNvSpPr>
            <a:spLocks noGrp="1" noRot="1" noChangeAspect="1" noChangeArrowheads="1" noTextEdit="1"/>
          </p:cNvSpPr>
          <p:nvPr>
            <p:ph type="sldImg" idx="2"/>
          </p:nvPr>
        </p:nvSpPr>
        <p:spPr bwMode="auto">
          <a:xfrm>
            <a:off x="1162050" y="692150"/>
            <a:ext cx="4611688" cy="34591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95325" y="4379913"/>
            <a:ext cx="5543550" cy="4148137"/>
          </a:xfrm>
          <a:prstGeom prst="rect">
            <a:avLst/>
          </a:prstGeom>
          <a:noFill/>
          <a:ln w="9525">
            <a:noFill/>
            <a:miter lim="800000"/>
            <a:headEnd/>
            <a:tailEnd/>
          </a:ln>
          <a:effectLst/>
        </p:spPr>
        <p:txBody>
          <a:bodyPr vert="horz" wrap="square" lIns="92167" tIns="46086" rIns="92167" bIns="460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759825"/>
            <a:ext cx="3006725" cy="458788"/>
          </a:xfrm>
          <a:prstGeom prst="rect">
            <a:avLst/>
          </a:prstGeom>
          <a:noFill/>
          <a:ln w="9525">
            <a:noFill/>
            <a:miter lim="800000"/>
            <a:headEnd/>
            <a:tailEnd/>
          </a:ln>
          <a:effectLst/>
        </p:spPr>
        <p:txBody>
          <a:bodyPr vert="horz" wrap="square" lIns="92167" tIns="46086" rIns="92167" bIns="46086" numCol="1" anchor="b" anchorCtr="0" compatLnSpc="1">
            <a:prstTxWarp prst="textNoShape">
              <a:avLst/>
            </a:prstTxWarp>
          </a:bodyPr>
          <a:lstStyle>
            <a:lvl1pPr algn="l" defTabSz="922338" eaLnBrk="0" hangingPunct="0">
              <a:defRPr sz="1200">
                <a:latin typeface="Times" pitchFamily="18" charset="0"/>
                <a:cs typeface="+mn-cs"/>
              </a:defRPr>
            </a:lvl1pPr>
          </a:lstStyle>
          <a:p>
            <a:pPr>
              <a:defRPr/>
            </a:pPr>
            <a:r>
              <a:rPr lang="en-US"/>
              <a:t>aircondition\Powerpoint Presentation\Demand Presentation Combine v1.ppt</a:t>
            </a:r>
          </a:p>
        </p:txBody>
      </p:sp>
      <p:sp>
        <p:nvSpPr>
          <p:cNvPr id="8199" name="Rectangle 7"/>
          <p:cNvSpPr>
            <a:spLocks noGrp="1" noChangeArrowheads="1"/>
          </p:cNvSpPr>
          <p:nvPr>
            <p:ph type="sldNum" sz="quarter" idx="5"/>
          </p:nvPr>
        </p:nvSpPr>
        <p:spPr bwMode="auto">
          <a:xfrm>
            <a:off x="3925888" y="8759825"/>
            <a:ext cx="3006725" cy="458788"/>
          </a:xfrm>
          <a:prstGeom prst="rect">
            <a:avLst/>
          </a:prstGeom>
          <a:noFill/>
          <a:ln w="9525">
            <a:noFill/>
            <a:miter lim="800000"/>
            <a:headEnd/>
            <a:tailEnd/>
          </a:ln>
          <a:effectLst/>
        </p:spPr>
        <p:txBody>
          <a:bodyPr vert="horz" wrap="square" lIns="92167" tIns="46086" rIns="92167" bIns="46086" numCol="1" anchor="b" anchorCtr="0" compatLnSpc="1">
            <a:prstTxWarp prst="textNoShape">
              <a:avLst/>
            </a:prstTxWarp>
          </a:bodyPr>
          <a:lstStyle>
            <a:lvl1pPr algn="r" defTabSz="922338" eaLnBrk="0" hangingPunct="0">
              <a:defRPr sz="1200">
                <a:latin typeface="Times" pitchFamily="18" charset="0"/>
                <a:cs typeface="+mn-cs"/>
              </a:defRPr>
            </a:lvl1pPr>
          </a:lstStyle>
          <a:p>
            <a:pPr>
              <a:defRPr/>
            </a:pPr>
            <a:fld id="{DCA24CB8-6DF8-4F61-9097-614980528926}"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latin typeface="Times"/>
            </a:endParaRPr>
          </a:p>
        </p:txBody>
      </p:sp>
      <p:sp>
        <p:nvSpPr>
          <p:cNvPr id="4" name="Slide Number Placeholder 3"/>
          <p:cNvSpPr>
            <a:spLocks noGrp="1"/>
          </p:cNvSpPr>
          <p:nvPr>
            <p:ph type="sldNum" sz="quarter" idx="5"/>
          </p:nvPr>
        </p:nvSpPr>
        <p:spPr/>
        <p:txBody>
          <a:bodyPr/>
          <a:lstStyle/>
          <a:p>
            <a:pPr>
              <a:defRPr/>
            </a:pPr>
            <a:fld id="{F080C938-05DC-4A41-8ECF-669BE053C03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z="1200" kern="1200" baseline="0" dirty="0" smtClean="0">
              <a:solidFill>
                <a:schemeClr val="tx1"/>
              </a:solidFill>
              <a:latin typeface="Times" pitchFamily="18" charset="0"/>
              <a:ea typeface="+mn-ea"/>
              <a:cs typeface="+mn-c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marL="228600" marR="0" indent="-228600" algn="l" defTabSz="914400" rtl="0" eaLnBrk="0" fontAlgn="base" latinLnBrk="0" hangingPunct="0">
              <a:lnSpc>
                <a:spcPct val="100000"/>
              </a:lnSpc>
              <a:spcBef>
                <a:spcPct val="30000"/>
              </a:spcBef>
              <a:spcAft>
                <a:spcPct val="0"/>
              </a:spcAft>
              <a:buClrTx/>
              <a:buSzTx/>
              <a:buFontTx/>
              <a:buNone/>
              <a:tabLst/>
              <a:defRPr/>
            </a:pPr>
            <a:endParaRPr lang="en-US" u="sng"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latin typeface="Times"/>
            </a:endParaRPr>
          </a:p>
        </p:txBody>
      </p:sp>
      <p:sp>
        <p:nvSpPr>
          <p:cNvPr id="4" name="Slide Number Placeholder 3"/>
          <p:cNvSpPr>
            <a:spLocks noGrp="1"/>
          </p:cNvSpPr>
          <p:nvPr>
            <p:ph type="sldNum" sz="quarter" idx="5"/>
          </p:nvPr>
        </p:nvSpPr>
        <p:spPr/>
        <p:txBody>
          <a:bodyPr/>
          <a:lstStyle/>
          <a:p>
            <a:pPr>
              <a:defRPr/>
            </a:pPr>
            <a:fld id="{E2493515-57BF-48C3-BF56-6CE37D168396}"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3" name="Picture 9" descr="ppt_intro_B"/>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a:spLocks noChangeArrowheads="1"/>
          </p:cNvSpPr>
          <p:nvPr/>
        </p:nvSpPr>
        <p:spPr bwMode="auto">
          <a:xfrm>
            <a:off x="457200" y="152400"/>
            <a:ext cx="5943600" cy="762000"/>
          </a:xfrm>
          <a:prstGeom prst="rect">
            <a:avLst/>
          </a:prstGeom>
          <a:noFill/>
          <a:ln w="9525">
            <a:noFill/>
            <a:miter lim="800000"/>
            <a:headEnd/>
            <a:tailEnd/>
          </a:ln>
          <a:effectLst/>
        </p:spPr>
        <p:txBody>
          <a:bodyPr anchor="ctr"/>
          <a:lstStyle/>
          <a:p>
            <a:pPr algn="ctr">
              <a:defRPr/>
            </a:pPr>
            <a:endParaRPr lang="fr-FR" sz="3200" b="1">
              <a:latin typeface="Franklin Gothic Book" pitchFamily="34" charset="0"/>
              <a:cs typeface="+mn-cs"/>
            </a:endParaRPr>
          </a:p>
        </p:txBody>
      </p:sp>
      <p:sp>
        <p:nvSpPr>
          <p:cNvPr id="646146" name="Rectangle 2"/>
          <p:cNvSpPr>
            <a:spLocks noGrp="1" noChangeArrowheads="1"/>
          </p:cNvSpPr>
          <p:nvPr>
            <p:ph type="ctrTitle"/>
          </p:nvPr>
        </p:nvSpPr>
        <p:spPr>
          <a:xfrm>
            <a:off x="723900" y="2886075"/>
            <a:ext cx="7791450" cy="1219200"/>
          </a:xfrm>
        </p:spPr>
        <p:txBody>
          <a:bodyPr/>
          <a:lstStyle>
            <a:lvl1pPr algn="ctr">
              <a:defRPr sz="3200">
                <a:solidFill>
                  <a:schemeClr val="tx1"/>
                </a:solidFill>
                <a:latin typeface="Franklin Gothic Book" pitchFamily="34" charset="0"/>
              </a:defRPr>
            </a:lvl1pPr>
          </a:lstStyle>
          <a:p>
            <a:r>
              <a:rPr lang="en-US"/>
              <a:t>Click to edit </a:t>
            </a:r>
            <a:br>
              <a:rPr lang="en-US"/>
            </a:br>
            <a:r>
              <a:rPr lang="en-US"/>
              <a:t>Master title style</a:t>
            </a:r>
          </a:p>
        </p:txBody>
      </p:sp>
      <p:sp>
        <p:nvSpPr>
          <p:cNvPr id="5" name="Rectangle 14"/>
          <p:cNvSpPr>
            <a:spLocks noGrp="1" noChangeArrowheads="1"/>
          </p:cNvSpPr>
          <p:nvPr>
            <p:ph type="ftr" sz="quarter" idx="10"/>
          </p:nvPr>
        </p:nvSpPr>
        <p:spPr bwMode="auto">
          <a:xfrm>
            <a:off x="1219200" y="6477000"/>
            <a:ext cx="6756400" cy="2444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800">
                <a:latin typeface="Calibri" pitchFamily="34" charset="0"/>
                <a:cs typeface="Arial" charset="0"/>
              </a:defRPr>
            </a:lvl1pPr>
          </a:lstStyle>
          <a:p>
            <a:pPr>
              <a:defRPr/>
            </a:pPr>
            <a:r>
              <a:rPr lang="en-US" smtClean="0"/>
              <a:t>Confidential Information- Demand Media 2007</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B516CFA-8303-4F8E-BB51-7CA7DE30797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457200"/>
            <a:ext cx="19621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7340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E47FCE7-D217-47FC-82F5-4FC8398964C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9" descr="ppt_intro_B"/>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6"/>
          <p:cNvSpPr>
            <a:spLocks noChangeArrowheads="1"/>
          </p:cNvSpPr>
          <p:nvPr/>
        </p:nvSpPr>
        <p:spPr bwMode="auto">
          <a:xfrm>
            <a:off x="457200" y="152400"/>
            <a:ext cx="5943600" cy="762000"/>
          </a:xfrm>
          <a:prstGeom prst="rect">
            <a:avLst/>
          </a:prstGeom>
          <a:noFill/>
          <a:ln w="9525" algn="ctr">
            <a:noFill/>
            <a:miter lim="800000"/>
            <a:headEnd/>
            <a:tailEnd/>
          </a:ln>
          <a:effectLst/>
        </p:spPr>
        <p:txBody>
          <a:bodyPr anchor="ctr"/>
          <a:lstStyle/>
          <a:p>
            <a:pPr>
              <a:defRPr/>
            </a:pPr>
            <a:endParaRPr lang="fr-FR" sz="3200">
              <a:solidFill>
                <a:srgbClr val="333399"/>
              </a:solidFill>
              <a:latin typeface="Calibri" pitchFamily="34" charset="0"/>
            </a:endParaRPr>
          </a:p>
        </p:txBody>
      </p:sp>
      <p:sp>
        <p:nvSpPr>
          <p:cNvPr id="904195" name="Rectangle 3"/>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90419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6" name="Rectangle 5"/>
          <p:cNvSpPr>
            <a:spLocks noGrp="1" noChangeArrowheads="1"/>
          </p:cNvSpPr>
          <p:nvPr>
            <p:ph type="sldNum" sz="quarter" idx="10"/>
          </p:nvPr>
        </p:nvSpPr>
        <p:spPr>
          <a:xfrm>
            <a:off x="8382000" y="6184900"/>
            <a:ext cx="533400" cy="476250"/>
          </a:xfrm>
        </p:spPr>
        <p:txBody>
          <a:bodyPr/>
          <a:lstStyle>
            <a:lvl1pPr>
              <a:defRPr>
                <a:latin typeface="Franklin Gothic Demi" pitchFamily="34" charset="0"/>
              </a:defRPr>
            </a:lvl1pPr>
          </a:lstStyle>
          <a:p>
            <a:pPr>
              <a:defRPr/>
            </a:pPr>
            <a:fld id="{079C7AC8-B760-43DA-90B4-A1EEC232874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BB71BC8-CF3F-47FA-8A7D-3BAF07533EE3}" type="datetime8">
              <a:rPr lang="en-US"/>
              <a:pPr>
                <a:defRPr/>
              </a:pPr>
              <a:t>10/17/2009 7:03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6" name="Rectangle 6"/>
          <p:cNvSpPr>
            <a:spLocks noGrp="1" noChangeArrowheads="1"/>
          </p:cNvSpPr>
          <p:nvPr>
            <p:ph type="sldNum" sz="quarter" idx="12"/>
          </p:nvPr>
        </p:nvSpPr>
        <p:spPr>
          <a:ln/>
        </p:spPr>
        <p:txBody>
          <a:bodyPr/>
          <a:lstStyle>
            <a:lvl1pPr>
              <a:defRPr/>
            </a:lvl1pPr>
          </a:lstStyle>
          <a:p>
            <a:pPr>
              <a:defRPr/>
            </a:pPr>
            <a:fld id="{BCADBAFB-31A5-4188-A04A-8E4756FAE0B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58BD8B3-CA7B-4E87-B6ED-08C552E5F0CC}" type="datetime8">
              <a:rPr lang="en-US"/>
              <a:pPr>
                <a:defRPr/>
              </a:pPr>
              <a:t>10/17/2009 7:03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6" name="Rectangle 6"/>
          <p:cNvSpPr>
            <a:spLocks noGrp="1" noChangeArrowheads="1"/>
          </p:cNvSpPr>
          <p:nvPr>
            <p:ph type="sldNum" sz="quarter" idx="12"/>
          </p:nvPr>
        </p:nvSpPr>
        <p:spPr>
          <a:ln/>
        </p:spPr>
        <p:txBody>
          <a:bodyPr/>
          <a:lstStyle>
            <a:lvl1pPr>
              <a:defRPr/>
            </a:lvl1pPr>
          </a:lstStyle>
          <a:p>
            <a:pPr>
              <a:defRPr/>
            </a:pPr>
            <a:fld id="{99CB67E1-6B26-46A5-8625-FF5A958674A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25CDC28-2632-4899-895C-D9C15B69ACD5}" type="datetime8">
              <a:rPr lang="en-US"/>
              <a:pPr>
                <a:defRPr/>
              </a:pPr>
              <a:t>10/17/2009 7:03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6" name="Rectangle 6"/>
          <p:cNvSpPr>
            <a:spLocks noGrp="1" noChangeArrowheads="1"/>
          </p:cNvSpPr>
          <p:nvPr>
            <p:ph type="sldNum" sz="quarter" idx="12"/>
          </p:nvPr>
        </p:nvSpPr>
        <p:spPr>
          <a:ln/>
        </p:spPr>
        <p:txBody>
          <a:bodyPr/>
          <a:lstStyle>
            <a:lvl1pPr>
              <a:defRPr/>
            </a:lvl1pPr>
          </a:lstStyle>
          <a:p>
            <a:pPr>
              <a:defRPr/>
            </a:pPr>
            <a:fld id="{0A3CFF05-B85E-45D0-BE4B-5D9F5F84944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A1A4709-00AF-4420-BDB4-D60E37F128F0}" type="datetime8">
              <a:rPr lang="en-US"/>
              <a:pPr>
                <a:defRPr/>
              </a:pPr>
              <a:t>10/17/2009 7:03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7" name="Rectangle 6"/>
          <p:cNvSpPr>
            <a:spLocks noGrp="1" noChangeArrowheads="1"/>
          </p:cNvSpPr>
          <p:nvPr>
            <p:ph type="sldNum" sz="quarter" idx="12"/>
          </p:nvPr>
        </p:nvSpPr>
        <p:spPr>
          <a:ln/>
        </p:spPr>
        <p:txBody>
          <a:bodyPr/>
          <a:lstStyle>
            <a:lvl1pPr>
              <a:defRPr/>
            </a:lvl1pPr>
          </a:lstStyle>
          <a:p>
            <a:pPr>
              <a:defRPr/>
            </a:pPr>
            <a:fld id="{17455975-566D-4365-AD55-769EB65B10E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12C283B-05AC-44F8-8B24-B33F1B3C93CC}" type="datetime8">
              <a:rPr lang="en-US"/>
              <a:pPr>
                <a:defRPr/>
              </a:pPr>
              <a:t>10/17/2009 7:03 PM</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9" name="Rectangle 6"/>
          <p:cNvSpPr>
            <a:spLocks noGrp="1" noChangeArrowheads="1"/>
          </p:cNvSpPr>
          <p:nvPr>
            <p:ph type="sldNum" sz="quarter" idx="12"/>
          </p:nvPr>
        </p:nvSpPr>
        <p:spPr>
          <a:ln/>
        </p:spPr>
        <p:txBody>
          <a:bodyPr/>
          <a:lstStyle>
            <a:lvl1pPr>
              <a:defRPr/>
            </a:lvl1pPr>
          </a:lstStyle>
          <a:p>
            <a:pPr>
              <a:defRPr/>
            </a:pPr>
            <a:fld id="{0B963D27-D7AA-49D0-B7B0-03981F64AAE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EA49AA7-C2FD-4936-A63E-8EA84D90A14E}" type="datetime8">
              <a:rPr lang="en-US"/>
              <a:pPr>
                <a:defRPr/>
              </a:pPr>
              <a:t>10/17/2009 7:03 PM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5" name="Rectangle 6"/>
          <p:cNvSpPr>
            <a:spLocks noGrp="1" noChangeArrowheads="1"/>
          </p:cNvSpPr>
          <p:nvPr>
            <p:ph type="sldNum" sz="quarter" idx="12"/>
          </p:nvPr>
        </p:nvSpPr>
        <p:spPr>
          <a:ln/>
        </p:spPr>
        <p:txBody>
          <a:bodyPr/>
          <a:lstStyle>
            <a:lvl1pPr>
              <a:defRPr/>
            </a:lvl1pPr>
          </a:lstStyle>
          <a:p>
            <a:pPr>
              <a:defRPr/>
            </a:pPr>
            <a:fld id="{3141B44A-F904-4473-9C07-869A4D392D6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8DC8F6A-AF48-4A23-A076-6863B5FC0690}" type="datetime8">
              <a:rPr lang="en-US"/>
              <a:pPr>
                <a:defRPr/>
              </a:pPr>
              <a:t>10/17/2009 7:03 PM</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4" name="Rectangle 6"/>
          <p:cNvSpPr>
            <a:spLocks noGrp="1" noChangeArrowheads="1"/>
          </p:cNvSpPr>
          <p:nvPr>
            <p:ph type="sldNum" sz="quarter" idx="12"/>
          </p:nvPr>
        </p:nvSpPr>
        <p:spPr>
          <a:ln/>
        </p:spPr>
        <p:txBody>
          <a:bodyPr/>
          <a:lstStyle>
            <a:lvl1pPr>
              <a:defRPr/>
            </a:lvl1pPr>
          </a:lstStyle>
          <a:p>
            <a:pPr>
              <a:defRPr/>
            </a:pPr>
            <a:fld id="{E3379D07-6AAC-451A-9F3F-9E4EE479D3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E8CCB5-521C-4AD1-A5CE-1A17CD5F780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242FE19-5091-4221-8BC5-AE614D61E64D}" type="datetime8">
              <a:rPr lang="en-US"/>
              <a:pPr>
                <a:defRPr/>
              </a:pPr>
              <a:t>10/17/2009 7:03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7" name="Rectangle 6"/>
          <p:cNvSpPr>
            <a:spLocks noGrp="1" noChangeArrowheads="1"/>
          </p:cNvSpPr>
          <p:nvPr>
            <p:ph type="sldNum" sz="quarter" idx="12"/>
          </p:nvPr>
        </p:nvSpPr>
        <p:spPr>
          <a:ln/>
        </p:spPr>
        <p:txBody>
          <a:bodyPr/>
          <a:lstStyle>
            <a:lvl1pPr>
              <a:defRPr/>
            </a:lvl1pPr>
          </a:lstStyle>
          <a:p>
            <a:pPr>
              <a:defRPr/>
            </a:pPr>
            <a:fld id="{47D7DA51-4C82-4B82-9814-E4C6E6201B2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2C3733-005F-4086-95F2-7D3E5B507234}" type="datetime8">
              <a:rPr lang="en-US"/>
              <a:pPr>
                <a:defRPr/>
              </a:pPr>
              <a:t>10/17/2009 7:03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7" name="Rectangle 6"/>
          <p:cNvSpPr>
            <a:spLocks noGrp="1" noChangeArrowheads="1"/>
          </p:cNvSpPr>
          <p:nvPr>
            <p:ph type="sldNum" sz="quarter" idx="12"/>
          </p:nvPr>
        </p:nvSpPr>
        <p:spPr>
          <a:ln/>
        </p:spPr>
        <p:txBody>
          <a:bodyPr/>
          <a:lstStyle>
            <a:lvl1pPr>
              <a:defRPr/>
            </a:lvl1pPr>
          </a:lstStyle>
          <a:p>
            <a:pPr>
              <a:defRPr/>
            </a:pPr>
            <a:fld id="{66EABE33-A43E-4108-9A5F-2457027EDE4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B73CCB-AC4E-426F-AC59-76E1D51AB3AC}" type="datetime8">
              <a:rPr lang="en-US"/>
              <a:pPr>
                <a:defRPr/>
              </a:pPr>
              <a:t>10/17/2009 7:03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6" name="Rectangle 6"/>
          <p:cNvSpPr>
            <a:spLocks noGrp="1" noChangeArrowheads="1"/>
          </p:cNvSpPr>
          <p:nvPr>
            <p:ph type="sldNum" sz="quarter" idx="12"/>
          </p:nvPr>
        </p:nvSpPr>
        <p:spPr>
          <a:ln/>
        </p:spPr>
        <p:txBody>
          <a:bodyPr/>
          <a:lstStyle>
            <a:lvl1pPr>
              <a:defRPr/>
            </a:lvl1pPr>
          </a:lstStyle>
          <a:p>
            <a:pPr>
              <a:defRPr/>
            </a:pPr>
            <a:fld id="{8CFEA23B-32FA-4BBB-9ADC-4D1238F28218}"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D812CF8-0597-47E7-B324-59F6AF81033A}" type="datetime8">
              <a:rPr lang="en-US"/>
              <a:pPr>
                <a:defRPr/>
              </a:pPr>
              <a:t>10/17/2009 7:03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aircondition\Powerpoint Presentation\Demand Presentation Combine v1.ppt</a:t>
            </a:r>
          </a:p>
        </p:txBody>
      </p:sp>
      <p:sp>
        <p:nvSpPr>
          <p:cNvPr id="6" name="Rectangle 6"/>
          <p:cNvSpPr>
            <a:spLocks noGrp="1" noChangeArrowheads="1"/>
          </p:cNvSpPr>
          <p:nvPr>
            <p:ph type="sldNum" sz="quarter" idx="12"/>
          </p:nvPr>
        </p:nvSpPr>
        <p:spPr>
          <a:ln/>
        </p:spPr>
        <p:txBody>
          <a:bodyPr/>
          <a:lstStyle>
            <a:lvl1pPr>
              <a:defRPr/>
            </a:lvl1pPr>
          </a:lstStyle>
          <a:p>
            <a:pPr>
              <a:defRPr/>
            </a:pPr>
            <a:fld id="{DC4B9C46-EC6C-420D-A881-8BFEA93C1D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4FAFF4-F132-40A6-A461-8079BE3892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19200"/>
            <a:ext cx="3848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3848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95AE565-622A-489B-A6DC-3D127587AA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6C992F3-965F-4011-A1C3-DDCF5539BA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3D154FF-F22C-41BA-BDED-F15B67763D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BF2DBC8-40CD-4DC4-BAEE-CBA1D194B1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45F7AF4-6DA3-460D-8950-CFF581A374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1CCDF7A-C780-456C-9260-0F6023270A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9" descr="ppt_slide_BG3"/>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4572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09600" y="1209675"/>
            <a:ext cx="7848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534400" y="6096000"/>
            <a:ext cx="457200" cy="4572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200">
                <a:solidFill>
                  <a:srgbClr val="333399"/>
                </a:solidFill>
                <a:latin typeface="+mj-lt"/>
                <a:cs typeface="+mn-cs"/>
              </a:defRPr>
            </a:lvl1pPr>
          </a:lstStyle>
          <a:p>
            <a:pPr>
              <a:defRPr/>
            </a:pPr>
            <a:fld id="{3533342A-7449-4245-A4C4-CB69E8D8AF1B}" type="slidenum">
              <a:rPr lang="en-US"/>
              <a:pPr>
                <a:defRPr/>
              </a:pPr>
              <a:t>‹#›</a:t>
            </a:fld>
            <a:endParaRPr lang="en-US"/>
          </a:p>
        </p:txBody>
      </p:sp>
      <p:sp>
        <p:nvSpPr>
          <p:cNvPr id="1034" name="Rectangle 10"/>
          <p:cNvSpPr>
            <a:spLocks noChangeArrowheads="1"/>
          </p:cNvSpPr>
          <p:nvPr/>
        </p:nvSpPr>
        <p:spPr bwMode="auto">
          <a:xfrm>
            <a:off x="457200" y="152400"/>
            <a:ext cx="5943600" cy="762000"/>
          </a:xfrm>
          <a:prstGeom prst="rect">
            <a:avLst/>
          </a:prstGeom>
          <a:noFill/>
          <a:ln w="9525" algn="ctr">
            <a:noFill/>
            <a:miter lim="800000"/>
            <a:headEnd/>
            <a:tailEnd/>
          </a:ln>
          <a:effectLst/>
        </p:spPr>
        <p:txBody>
          <a:bodyPr anchor="ctr"/>
          <a:lstStyle/>
          <a:p>
            <a:pPr>
              <a:defRPr/>
            </a:pPr>
            <a:endParaRPr lang="fr-FR" sz="2000" b="1">
              <a:solidFill>
                <a:srgbClr val="333399"/>
              </a:solidFill>
              <a:latin typeface="Franklin Gothic Demi" pitchFamily="34" charset="0"/>
              <a:cs typeface="+mn-cs"/>
            </a:endParaRPr>
          </a:p>
        </p:txBody>
      </p:sp>
    </p:spTree>
  </p:cSld>
  <p:clrMap bg1="lt1" tx1="dk1" bg2="lt2" tx2="dk2" accent1="accent1" accent2="accent2" accent3="accent3" accent4="accent4" accent5="accent5" accent6="accent6" hlink="hlink" folHlink="folHlink"/>
  <p:sldLayoutIdLst>
    <p:sldLayoutId id="2147483952"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53" r:id="rId12"/>
  </p:sldLayoutIdLst>
  <p:hf hdr="0" ftr="0" dt="0"/>
  <p:txStyles>
    <p:titleStyle>
      <a:lvl1pPr algn="l" rtl="0" eaLnBrk="0" fontAlgn="base" hangingPunct="0">
        <a:spcBef>
          <a:spcPct val="0"/>
        </a:spcBef>
        <a:spcAft>
          <a:spcPct val="0"/>
        </a:spcAft>
        <a:defRPr sz="2800" b="1">
          <a:solidFill>
            <a:srgbClr val="333399"/>
          </a:solidFill>
          <a:latin typeface="Calibri" pitchFamily="34" charset="0"/>
          <a:ea typeface="+mj-ea"/>
          <a:cs typeface="+mj-cs"/>
        </a:defRPr>
      </a:lvl1pPr>
      <a:lvl2pPr algn="l" rtl="0" eaLnBrk="0" fontAlgn="base" hangingPunct="0">
        <a:spcBef>
          <a:spcPct val="0"/>
        </a:spcBef>
        <a:spcAft>
          <a:spcPct val="0"/>
        </a:spcAft>
        <a:defRPr sz="2800" b="1">
          <a:solidFill>
            <a:srgbClr val="333399"/>
          </a:solidFill>
          <a:latin typeface="Calibri" pitchFamily="34" charset="0"/>
        </a:defRPr>
      </a:lvl2pPr>
      <a:lvl3pPr algn="l" rtl="0" eaLnBrk="0" fontAlgn="base" hangingPunct="0">
        <a:spcBef>
          <a:spcPct val="0"/>
        </a:spcBef>
        <a:spcAft>
          <a:spcPct val="0"/>
        </a:spcAft>
        <a:defRPr sz="2800" b="1">
          <a:solidFill>
            <a:srgbClr val="333399"/>
          </a:solidFill>
          <a:latin typeface="Calibri" pitchFamily="34" charset="0"/>
        </a:defRPr>
      </a:lvl3pPr>
      <a:lvl4pPr algn="l" rtl="0" eaLnBrk="0" fontAlgn="base" hangingPunct="0">
        <a:spcBef>
          <a:spcPct val="0"/>
        </a:spcBef>
        <a:spcAft>
          <a:spcPct val="0"/>
        </a:spcAft>
        <a:defRPr sz="2800" b="1">
          <a:solidFill>
            <a:srgbClr val="333399"/>
          </a:solidFill>
          <a:latin typeface="Calibri" pitchFamily="34" charset="0"/>
        </a:defRPr>
      </a:lvl4pPr>
      <a:lvl5pPr algn="l" rtl="0" eaLnBrk="0" fontAlgn="base" hangingPunct="0">
        <a:spcBef>
          <a:spcPct val="0"/>
        </a:spcBef>
        <a:spcAft>
          <a:spcPct val="0"/>
        </a:spcAft>
        <a:defRPr sz="2800" b="1">
          <a:solidFill>
            <a:srgbClr val="333399"/>
          </a:solidFill>
          <a:latin typeface="Calibri" pitchFamily="34" charset="0"/>
        </a:defRPr>
      </a:lvl5pPr>
      <a:lvl6pPr marL="457200" algn="l" rtl="0" fontAlgn="base">
        <a:spcBef>
          <a:spcPct val="0"/>
        </a:spcBef>
        <a:spcAft>
          <a:spcPct val="0"/>
        </a:spcAft>
        <a:defRPr sz="2000" b="1">
          <a:solidFill>
            <a:srgbClr val="333399"/>
          </a:solidFill>
          <a:latin typeface="Franklin Gothic Demi" pitchFamily="34" charset="0"/>
        </a:defRPr>
      </a:lvl6pPr>
      <a:lvl7pPr marL="914400" algn="l" rtl="0" fontAlgn="base">
        <a:spcBef>
          <a:spcPct val="0"/>
        </a:spcBef>
        <a:spcAft>
          <a:spcPct val="0"/>
        </a:spcAft>
        <a:defRPr sz="2000" b="1">
          <a:solidFill>
            <a:srgbClr val="333399"/>
          </a:solidFill>
          <a:latin typeface="Franklin Gothic Demi" pitchFamily="34" charset="0"/>
        </a:defRPr>
      </a:lvl7pPr>
      <a:lvl8pPr marL="1371600" algn="l" rtl="0" fontAlgn="base">
        <a:spcBef>
          <a:spcPct val="0"/>
        </a:spcBef>
        <a:spcAft>
          <a:spcPct val="0"/>
        </a:spcAft>
        <a:defRPr sz="2000" b="1">
          <a:solidFill>
            <a:srgbClr val="333399"/>
          </a:solidFill>
          <a:latin typeface="Franklin Gothic Demi" pitchFamily="34" charset="0"/>
        </a:defRPr>
      </a:lvl8pPr>
      <a:lvl9pPr marL="1828800" algn="l" rtl="0" fontAlgn="base">
        <a:spcBef>
          <a:spcPct val="0"/>
        </a:spcBef>
        <a:spcAft>
          <a:spcPct val="0"/>
        </a:spcAft>
        <a:defRPr sz="2000" b="1">
          <a:solidFill>
            <a:srgbClr val="333399"/>
          </a:solidFill>
          <a:latin typeface="Franklin Gothic Demi" pitchFamily="34" charset="0"/>
        </a:defRPr>
      </a:lvl9pPr>
    </p:titleStyle>
    <p:bodyStyle>
      <a:lvl1pPr marL="342900" indent="-342900" algn="l" rtl="0" eaLnBrk="0" fontAlgn="base" hangingPunct="0">
        <a:spcBef>
          <a:spcPct val="20000"/>
        </a:spcBef>
        <a:spcAft>
          <a:spcPct val="0"/>
        </a:spcAft>
        <a:buChar char="•"/>
        <a:defRPr sz="20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1600">
          <a:solidFill>
            <a:schemeClr val="tx1"/>
          </a:solidFill>
          <a:latin typeface="Calibri" pitchFamily="34" charset="0"/>
        </a:defRPr>
      </a:lvl2pPr>
      <a:lvl3pPr marL="1143000" indent="-228600" algn="l" rtl="0" eaLnBrk="0" fontAlgn="base" hangingPunct="0">
        <a:spcBef>
          <a:spcPct val="20000"/>
        </a:spcBef>
        <a:spcAft>
          <a:spcPct val="0"/>
        </a:spcAft>
        <a:buChar char="•"/>
        <a:defRPr sz="1400">
          <a:solidFill>
            <a:schemeClr val="tx1"/>
          </a:solidFill>
          <a:latin typeface="Calibri" pitchFamily="34" charset="0"/>
        </a:defRPr>
      </a:lvl3pPr>
      <a:lvl4pPr marL="1600200" indent="-228600" algn="l" rtl="0" eaLnBrk="0" fontAlgn="base" hangingPunct="0">
        <a:spcBef>
          <a:spcPct val="20000"/>
        </a:spcBef>
        <a:spcAft>
          <a:spcPct val="0"/>
        </a:spcAft>
        <a:buChar char="–"/>
        <a:defRPr sz="1200">
          <a:solidFill>
            <a:schemeClr val="tx1"/>
          </a:solidFill>
          <a:latin typeface="Calibri" pitchFamily="34" charset="0"/>
        </a:defRPr>
      </a:lvl4pPr>
      <a:lvl5pPr marL="2057400" indent="-228600" algn="l" rtl="0" eaLnBrk="0" fontAlgn="base" hangingPunct="0">
        <a:spcBef>
          <a:spcPct val="20000"/>
        </a:spcBef>
        <a:spcAft>
          <a:spcPct val="0"/>
        </a:spcAft>
        <a:buChar char="»"/>
        <a:defRPr sz="1200">
          <a:solidFill>
            <a:schemeClr val="tx1"/>
          </a:solidFill>
          <a:latin typeface="Calibri" pitchFamily="34" charset="0"/>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6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atin typeface="Times" pitchFamily="18" charset="0"/>
                <a:cs typeface="+mn-cs"/>
              </a:defRPr>
            </a:lvl1pPr>
          </a:lstStyle>
          <a:p>
            <a:pPr>
              <a:defRPr/>
            </a:pPr>
            <a:fld id="{DE7FF55A-0113-467B-B35D-7A5CF454C090}" type="datetime8">
              <a:rPr lang="en-US"/>
              <a:pPr>
                <a:defRPr/>
              </a:pPr>
              <a:t>10/17/2009 7:03 PM</a:t>
            </a:fld>
            <a:endParaRPr lang="en-US"/>
          </a:p>
        </p:txBody>
      </p:sp>
      <p:sp>
        <p:nvSpPr>
          <p:cNvPr id="1366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cs typeface="+mn-cs"/>
              </a:defRPr>
            </a:lvl1pPr>
          </a:lstStyle>
          <a:p>
            <a:pPr>
              <a:defRPr/>
            </a:pPr>
            <a:r>
              <a:rPr lang="en-US"/>
              <a:t>aircondition\Powerpoint Presentation\Demand Presentation Combine v1.ppt</a:t>
            </a:r>
          </a:p>
        </p:txBody>
      </p:sp>
      <p:sp>
        <p:nvSpPr>
          <p:cNvPr id="1366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a:defRPr/>
            </a:pPr>
            <a:fld id="{FFAD1CD0-E2D2-4023-B0E1-8D3BD2F920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hf hdr="0"/>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icann.org/en/tlds/agreements/unsponsored/registry-agmt-11may01.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cann.org/en/announcements/icann-pr01mar01-1.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a:xfrm>
            <a:off x="796697" y="3970151"/>
            <a:ext cx="7772400" cy="1470025"/>
          </a:xfrm>
        </p:spPr>
        <p:txBody>
          <a:bodyPr/>
          <a:lstStyle/>
          <a:p>
            <a:pPr algn="ctr"/>
            <a:r>
              <a:rPr lang="en-US" sz="3600" dirty="0" smtClean="0"/>
              <a:t>Richard Tindal, SVP Registry </a:t>
            </a:r>
            <a:br>
              <a:rPr lang="en-US" sz="3600" dirty="0" smtClean="0"/>
            </a:br>
            <a:r>
              <a:rPr lang="en-US" sz="3600" dirty="0" err="1" smtClean="0"/>
              <a:t>eNom</a:t>
            </a:r>
            <a:r>
              <a:rPr lang="en-US" sz="3600" dirty="0" smtClean="0"/>
              <a:t>/Demand Media</a:t>
            </a:r>
          </a:p>
        </p:txBody>
      </p:sp>
      <p:sp>
        <p:nvSpPr>
          <p:cNvPr id="19459" name="Rectangle 3"/>
          <p:cNvSpPr>
            <a:spLocks noGrp="1" noChangeArrowheads="1"/>
          </p:cNvSpPr>
          <p:nvPr>
            <p:ph type="subTitle" idx="4294967295"/>
          </p:nvPr>
        </p:nvSpPr>
        <p:spPr>
          <a:xfrm>
            <a:off x="1202109" y="725680"/>
            <a:ext cx="6400800" cy="1752600"/>
          </a:xfrm>
        </p:spPr>
        <p:txBody>
          <a:bodyPr/>
          <a:lstStyle/>
          <a:p>
            <a:pPr marL="0" indent="0" algn="ctr">
              <a:buFontTx/>
              <a:buNone/>
            </a:pPr>
            <a:r>
              <a:rPr lang="en-US" sz="5400" dirty="0" smtClean="0"/>
              <a:t>The case for a registry owning a registrar that sells its names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err="1" smtClean="0">
                <a:cs typeface="Arial" pitchFamily="34" charset="0"/>
              </a:rPr>
              <a:t>Afilias</a:t>
            </a:r>
            <a:r>
              <a:rPr lang="en-US" sz="3200" dirty="0" smtClean="0">
                <a:cs typeface="Arial" pitchFamily="34" charset="0"/>
              </a:rPr>
              <a:t> as an example</a:t>
            </a:r>
          </a:p>
        </p:txBody>
      </p:sp>
      <p:sp>
        <p:nvSpPr>
          <p:cNvPr id="20483" name="Rectangle 3"/>
          <p:cNvSpPr>
            <a:spLocks noGrp="1" noChangeArrowheads="1"/>
          </p:cNvSpPr>
          <p:nvPr>
            <p:ph type="body" idx="1"/>
          </p:nvPr>
        </p:nvSpPr>
        <p:spPr>
          <a:xfrm>
            <a:off x="1035699" y="1440493"/>
            <a:ext cx="7273212" cy="4548211"/>
          </a:xfrm>
        </p:spPr>
        <p:txBody>
          <a:bodyPr/>
          <a:lstStyle/>
          <a:p>
            <a:pPr marL="457200" indent="-457200">
              <a:spcAft>
                <a:spcPts val="1200"/>
              </a:spcAft>
              <a:buFont typeface="+mj-lt"/>
              <a:buAutoNum type="arabicPeriod"/>
            </a:pPr>
            <a:r>
              <a:rPr lang="en-US" dirty="0" smtClean="0"/>
              <a:t>Was owned by registrars who sold .INFO names</a:t>
            </a:r>
          </a:p>
          <a:p>
            <a:pPr marL="457200" indent="-457200">
              <a:spcAft>
                <a:spcPts val="1200"/>
              </a:spcAft>
              <a:buFont typeface="+mj-lt"/>
              <a:buAutoNum type="arabicPeriod"/>
            </a:pPr>
            <a:r>
              <a:rPr lang="en-US" dirty="0" smtClean="0"/>
              <a:t>Launched and operated with a contract containing the following language:</a:t>
            </a:r>
          </a:p>
          <a:p>
            <a:pPr marL="457200" indent="-457200">
              <a:spcAft>
                <a:spcPts val="1200"/>
              </a:spcAft>
              <a:buNone/>
            </a:pPr>
            <a:r>
              <a:rPr lang="en-US" i="1" dirty="0" smtClean="0"/>
              <a:t>	“This also shall not preclude an affiliate of Registry Operator from acting as a registrar with respect to the Registry TLD” </a:t>
            </a:r>
          </a:p>
          <a:p>
            <a:pPr marL="457200" indent="-457200">
              <a:spcAft>
                <a:spcPts val="1200"/>
              </a:spcAft>
              <a:buNone/>
            </a:pPr>
            <a:r>
              <a:rPr lang="en-US" sz="1600" i="1" dirty="0" smtClean="0"/>
              <a:t>	(</a:t>
            </a:r>
            <a:r>
              <a:rPr lang="en-US" sz="1600" i="1" dirty="0" smtClean="0">
                <a:hlinkClick r:id="rId3"/>
              </a:rPr>
              <a:t>http://www.icann.org/en/tlds/agreements/unsponsored/registry-agmt-11may01.htm</a:t>
            </a:r>
            <a:r>
              <a:rPr lang="en-US" sz="1600" i="1" dirty="0" smtClean="0"/>
              <a:t>)</a:t>
            </a:r>
          </a:p>
          <a:p>
            <a:pPr marL="457200" indent="-457200">
              <a:spcAft>
                <a:spcPts val="1200"/>
              </a:spcAft>
              <a:buNone/>
            </a:pPr>
            <a:r>
              <a:rPr lang="en-US" dirty="0" smtClean="0"/>
              <a:t>3.     Is in a registry-registrar partnership to operate the .ME registry</a:t>
            </a:r>
          </a:p>
          <a:p>
            <a:pPr marL="457200" indent="-457200">
              <a:spcAft>
                <a:spcPts val="1200"/>
              </a:spcAft>
              <a:buNone/>
            </a:pPr>
            <a:r>
              <a:rPr lang="en-US" dirty="0" smtClean="0"/>
              <a:t>4. 	Proposed to run the .US TLD under a registry-registrar  partnership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Claims being made</a:t>
            </a:r>
          </a:p>
        </p:txBody>
      </p:sp>
      <p:sp>
        <p:nvSpPr>
          <p:cNvPr id="20483" name="Rectangle 3"/>
          <p:cNvSpPr>
            <a:spLocks noGrp="1" noChangeArrowheads="1"/>
          </p:cNvSpPr>
          <p:nvPr>
            <p:ph type="body" idx="1"/>
          </p:nvPr>
        </p:nvSpPr>
        <p:spPr>
          <a:xfrm>
            <a:off x="1035699" y="1966587"/>
            <a:ext cx="7273212" cy="4022118"/>
          </a:xfrm>
        </p:spPr>
        <p:txBody>
          <a:bodyPr/>
          <a:lstStyle/>
          <a:p>
            <a:pPr marL="233363" indent="-233363">
              <a:spcAft>
                <a:spcPts val="1200"/>
              </a:spcAft>
            </a:pPr>
            <a:r>
              <a:rPr lang="en-US" sz="2400" i="1" dirty="0" smtClean="0"/>
              <a:t>‘it will result in predatory pricing...…’</a:t>
            </a:r>
          </a:p>
          <a:p>
            <a:pPr marL="233363" indent="-233363">
              <a:spcAft>
                <a:spcPts val="1200"/>
              </a:spcAft>
              <a:buNone/>
            </a:pPr>
            <a:endParaRPr lang="en-US" sz="2400" i="1" dirty="0" smtClean="0"/>
          </a:p>
          <a:p>
            <a:pPr marL="233363" indent="-233363">
              <a:spcAft>
                <a:spcPts val="1200"/>
              </a:spcAft>
            </a:pPr>
            <a:r>
              <a:rPr lang="en-US" sz="2400" i="1" dirty="0" smtClean="0"/>
              <a:t>‘there will be a misuse of data and insider trading…….’</a:t>
            </a:r>
          </a:p>
          <a:p>
            <a:pPr marL="233363" indent="-233363">
              <a:spcAft>
                <a:spcPts val="1200"/>
              </a:spcAft>
            </a:pPr>
            <a:endParaRPr lang="en-US" sz="2400" i="1" dirty="0" smtClean="0"/>
          </a:p>
          <a:p>
            <a:pPr marL="233363" indent="-233363">
              <a:spcAft>
                <a:spcPts val="1200"/>
              </a:spcAft>
            </a:pPr>
            <a:r>
              <a:rPr lang="en-US" sz="2400" i="1" dirty="0" smtClean="0"/>
              <a:t>‘it </a:t>
            </a:r>
            <a:r>
              <a:rPr lang="en-US" sz="2400" i="1" dirty="0" smtClean="0"/>
              <a:t>will cause more abuse like tasting and front running……’</a:t>
            </a:r>
          </a:p>
          <a:p>
            <a:pPr marL="233363" indent="-233363">
              <a:spcAft>
                <a:spcPts val="1200"/>
              </a:spcAft>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Claim:  “</a:t>
            </a:r>
            <a:r>
              <a:rPr lang="en-US" sz="3200" i="1" dirty="0" smtClean="0">
                <a:cs typeface="Arial" pitchFamily="34" charset="0"/>
              </a:rPr>
              <a:t>Predatory pricing”</a:t>
            </a:r>
          </a:p>
        </p:txBody>
      </p:sp>
      <p:sp>
        <p:nvSpPr>
          <p:cNvPr id="20483" name="Rectangle 3"/>
          <p:cNvSpPr>
            <a:spLocks noGrp="1" noChangeArrowheads="1"/>
          </p:cNvSpPr>
          <p:nvPr>
            <p:ph type="body" idx="1"/>
          </p:nvPr>
        </p:nvSpPr>
        <p:spPr>
          <a:xfrm>
            <a:off x="1135907" y="1114816"/>
            <a:ext cx="7273212" cy="4685998"/>
          </a:xfrm>
        </p:spPr>
        <p:txBody>
          <a:bodyPr/>
          <a:lstStyle/>
          <a:p>
            <a:pPr marL="233363" indent="-233363">
              <a:spcAft>
                <a:spcPts val="1200"/>
              </a:spcAft>
            </a:pPr>
            <a:r>
              <a:rPr lang="en-US" dirty="0" smtClean="0"/>
              <a:t>If a </a:t>
            </a:r>
            <a:r>
              <a:rPr lang="en-US" u="sng" dirty="0" smtClean="0"/>
              <a:t>priced capped </a:t>
            </a:r>
            <a:r>
              <a:rPr lang="en-US" dirty="0" smtClean="0"/>
              <a:t>registry owned a registrar there </a:t>
            </a:r>
            <a:r>
              <a:rPr lang="en-US" u="sng" dirty="0" smtClean="0"/>
              <a:t>might</a:t>
            </a:r>
            <a:r>
              <a:rPr lang="en-US" dirty="0" smtClean="0"/>
              <a:t> be incentive for that registry to harm other registrars so its own registrar could dominate the market and charge higher prices </a:t>
            </a:r>
          </a:p>
          <a:p>
            <a:pPr marL="233363" indent="-233363">
              <a:spcAft>
                <a:spcPts val="1200"/>
              </a:spcAft>
            </a:pPr>
            <a:r>
              <a:rPr lang="en-US" dirty="0" smtClean="0"/>
              <a:t>But with no price caps this argument collapses.  A registry that is not price capped can charge what it thinks the competitive market will bear (i.e. how it thinks the market values its TLD compared to other TLDs)  </a:t>
            </a:r>
            <a:r>
              <a:rPr lang="en-US" u="sng" dirty="0" smtClean="0"/>
              <a:t>whether or not the registry owns a registrar has no bearing on this </a:t>
            </a:r>
            <a:r>
              <a:rPr lang="en-US" u="sng" dirty="0" err="1" smtClean="0"/>
              <a:t>behaviour</a:t>
            </a:r>
            <a:endParaRPr lang="en-US" u="sng" dirty="0" smtClean="0"/>
          </a:p>
          <a:p>
            <a:pPr marL="233363" indent="-233363">
              <a:spcAft>
                <a:spcPts val="1200"/>
              </a:spcAft>
            </a:pPr>
            <a:r>
              <a:rPr lang="en-US" dirty="0" smtClean="0"/>
              <a:t>Let’s look at .PRO as an example:</a:t>
            </a:r>
          </a:p>
          <a:p>
            <a:pPr marL="633413" lvl="1" indent="-233363">
              <a:spcAft>
                <a:spcPts val="1200"/>
              </a:spcAft>
            </a:pPr>
            <a:r>
              <a:rPr lang="en-US" sz="1800" dirty="0" smtClean="0"/>
              <a:t>No price caps</a:t>
            </a:r>
          </a:p>
          <a:p>
            <a:pPr marL="633413" lvl="1" indent="-233363">
              <a:spcAft>
                <a:spcPts val="1200"/>
              </a:spcAft>
            </a:pPr>
            <a:r>
              <a:rPr lang="en-US" sz="1800" dirty="0" smtClean="0"/>
              <a:t>Company that owns the registry also owns a .PRO registrar </a:t>
            </a:r>
          </a:p>
          <a:p>
            <a:pPr marL="633413" lvl="1" indent="-233363">
              <a:spcAft>
                <a:spcPts val="1200"/>
              </a:spcAft>
            </a:pPr>
            <a:r>
              <a:rPr lang="en-US" sz="1800" dirty="0" smtClean="0"/>
              <a:t>No allegations of price gouging or abusive practices</a:t>
            </a:r>
          </a:p>
          <a:p>
            <a:pPr marL="633413" lvl="1" indent="-233363">
              <a:spcAft>
                <a:spcPts val="1200"/>
              </a:spcAft>
            </a:pPr>
            <a:endParaRPr lang="en-US" dirty="0" smtClean="0"/>
          </a:p>
          <a:p>
            <a:pPr marL="233363" indent="-233363">
              <a:spcAft>
                <a:spcPts val="1200"/>
              </a:spcAft>
            </a:pPr>
            <a:endParaRPr lang="en-US" u="sng"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Claim:  “</a:t>
            </a:r>
            <a:r>
              <a:rPr lang="en-US" sz="3200" i="1" dirty="0" smtClean="0">
                <a:cs typeface="Arial" pitchFamily="34" charset="0"/>
              </a:rPr>
              <a:t>Misuse of data and ‘insider trading’ ”</a:t>
            </a:r>
          </a:p>
        </p:txBody>
      </p:sp>
      <p:sp>
        <p:nvSpPr>
          <p:cNvPr id="20483" name="Rectangle 3"/>
          <p:cNvSpPr>
            <a:spLocks noGrp="1" noChangeArrowheads="1"/>
          </p:cNvSpPr>
          <p:nvPr>
            <p:ph type="body" idx="1"/>
          </p:nvPr>
        </p:nvSpPr>
        <p:spPr>
          <a:xfrm>
            <a:off x="1035699" y="1653436"/>
            <a:ext cx="7273212" cy="4335268"/>
          </a:xfrm>
        </p:spPr>
        <p:txBody>
          <a:bodyPr/>
          <a:lstStyle/>
          <a:p>
            <a:pPr marL="233363" indent="-233363">
              <a:spcAft>
                <a:spcPts val="1200"/>
              </a:spcAft>
            </a:pPr>
            <a:r>
              <a:rPr lang="en-US" dirty="0" smtClean="0"/>
              <a:t>What is this special information a registry owned registrar is supposed to have? </a:t>
            </a:r>
          </a:p>
          <a:p>
            <a:pPr marL="633413" lvl="1" indent="-233363">
              <a:spcAft>
                <a:spcPts val="1200"/>
              </a:spcAft>
            </a:pPr>
            <a:r>
              <a:rPr lang="en-US" dirty="0" smtClean="0"/>
              <a:t>It’s not customer contact data as that’s public</a:t>
            </a:r>
          </a:p>
          <a:p>
            <a:pPr marL="633413" lvl="1" indent="-233363">
              <a:spcAft>
                <a:spcPts val="1200"/>
              </a:spcAft>
            </a:pPr>
            <a:r>
              <a:rPr lang="en-US" dirty="0" smtClean="0"/>
              <a:t>It’s not registrar add/ transfer/ renew/ delete data as that’s also public</a:t>
            </a:r>
          </a:p>
          <a:p>
            <a:pPr marL="633413" lvl="1" indent="-233363">
              <a:spcAft>
                <a:spcPts val="1200"/>
              </a:spcAft>
            </a:pPr>
            <a:r>
              <a:rPr lang="en-US" dirty="0" smtClean="0"/>
              <a:t>It’s not name availability check data (if a registrar is concerned about that it can perform such checks through DNS lookups or it can conceal true activity with false checks)</a:t>
            </a:r>
          </a:p>
          <a:p>
            <a:pPr marL="633413" lvl="1" indent="-233363">
              <a:spcAft>
                <a:spcPts val="1200"/>
              </a:spcAft>
            </a:pPr>
            <a:r>
              <a:rPr lang="en-US" dirty="0" smtClean="0"/>
              <a:t>It’s not traffic data as registries only see a portion of DNS traffic</a:t>
            </a:r>
          </a:p>
          <a:p>
            <a:pPr marL="233363" indent="-233363">
              <a:spcAft>
                <a:spcPts val="1200"/>
              </a:spcAft>
            </a:pPr>
            <a:r>
              <a:rPr lang="en-US" dirty="0" smtClean="0"/>
              <a:t>Even if a registry did have useful data owning a registrar does not enable the registry do more harmful things with such data</a:t>
            </a:r>
          </a:p>
          <a:p>
            <a:pPr marL="633413" lvl="1" indent="-233363">
              <a:spcAft>
                <a:spcPts val="1200"/>
              </a:spcAft>
              <a:buNone/>
            </a:pPr>
            <a:endParaRPr lang="en-US" dirty="0" smtClean="0"/>
          </a:p>
          <a:p>
            <a:pPr marL="633413" lvl="1" indent="-233363">
              <a:spcAft>
                <a:spcPts val="1200"/>
              </a:spcAft>
              <a:buNone/>
            </a:pPr>
            <a:endParaRPr lang="en-US" dirty="0" smtClean="0"/>
          </a:p>
          <a:p>
            <a:pPr marL="233363" indent="-233363">
              <a:spcAft>
                <a:spcPts val="1200"/>
              </a:spcAft>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Claim:  “</a:t>
            </a:r>
            <a:r>
              <a:rPr lang="en-US" sz="3200" i="1" dirty="0" smtClean="0">
                <a:cs typeface="Arial" pitchFamily="34" charset="0"/>
              </a:rPr>
              <a:t>More abusive practices”</a:t>
            </a:r>
          </a:p>
        </p:txBody>
      </p:sp>
      <p:sp>
        <p:nvSpPr>
          <p:cNvPr id="20483" name="Rectangle 3"/>
          <p:cNvSpPr>
            <a:spLocks noGrp="1" noChangeArrowheads="1"/>
          </p:cNvSpPr>
          <p:nvPr>
            <p:ph type="body" idx="1"/>
          </p:nvPr>
        </p:nvSpPr>
        <p:spPr>
          <a:xfrm>
            <a:off x="1035699" y="1277655"/>
            <a:ext cx="7273212" cy="4711050"/>
          </a:xfrm>
        </p:spPr>
        <p:txBody>
          <a:bodyPr/>
          <a:lstStyle/>
          <a:p>
            <a:pPr marL="233363" indent="-233363">
              <a:spcAft>
                <a:spcPts val="1200"/>
              </a:spcAft>
            </a:pPr>
            <a:r>
              <a:rPr lang="en-US" dirty="0" smtClean="0"/>
              <a:t>There is no persuasive case why a registry owned registrar would engage in more activity such as tasting, front running, account lock-ins, or transfer-out pricing</a:t>
            </a:r>
          </a:p>
          <a:p>
            <a:pPr marL="233363" indent="-233363">
              <a:spcAft>
                <a:spcPts val="1200"/>
              </a:spcAft>
            </a:pPr>
            <a:r>
              <a:rPr lang="en-US" dirty="0" smtClean="0"/>
              <a:t>Why would such a registrar do this </a:t>
            </a:r>
            <a:r>
              <a:rPr lang="en-US" u="sng" dirty="0" smtClean="0"/>
              <a:t>more</a:t>
            </a:r>
            <a:r>
              <a:rPr lang="en-US" dirty="0" smtClean="0"/>
              <a:t> than a registrar unaffiliated with the registry?   Let’s take front-running.  A name subject to front-running is taken out of circulation for 5 days and cannot be sold by anyone.  Given that the registry sets the price of that name, and gets the same price from any registrar,  why would it want its own registrar to prevent other registrars from buying the name?</a:t>
            </a:r>
          </a:p>
          <a:p>
            <a:pPr marL="233363" indent="-233363">
              <a:spcAft>
                <a:spcPts val="1200"/>
              </a:spcAft>
            </a:pPr>
            <a:r>
              <a:rPr lang="en-US" dirty="0" smtClean="0"/>
              <a:t>If anything we believe a registrar owned by the registry is </a:t>
            </a:r>
            <a:r>
              <a:rPr lang="en-US" u="sng" dirty="0" smtClean="0"/>
              <a:t>less likely</a:t>
            </a:r>
            <a:r>
              <a:rPr lang="en-US" dirty="0" smtClean="0"/>
              <a:t> to engage in such practices because these practices can hurt the reputation of a TLD and reduce public confidence in it.  Why would a registry want to harm its own reputation?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mtClean="0">
                <a:cs typeface="Arial" pitchFamily="34" charset="0"/>
              </a:rPr>
              <a:t>Concluding </a:t>
            </a:r>
            <a:r>
              <a:rPr lang="en-US" smtClean="0">
                <a:cs typeface="Arial" pitchFamily="34" charset="0"/>
              </a:rPr>
              <a:t>thoughts</a:t>
            </a:r>
            <a:endParaRPr lang="en-US" dirty="0" smtClean="0">
              <a:cs typeface="Arial" pitchFamily="34" charset="0"/>
            </a:endParaRPr>
          </a:p>
        </p:txBody>
      </p:sp>
      <p:sp>
        <p:nvSpPr>
          <p:cNvPr id="20483" name="Rectangle 3"/>
          <p:cNvSpPr>
            <a:spLocks noGrp="1" noChangeArrowheads="1"/>
          </p:cNvSpPr>
          <p:nvPr>
            <p:ph type="body" idx="1"/>
          </p:nvPr>
        </p:nvSpPr>
        <p:spPr>
          <a:xfrm>
            <a:off x="847809" y="1277656"/>
            <a:ext cx="7273212" cy="4122326"/>
          </a:xfrm>
        </p:spPr>
        <p:txBody>
          <a:bodyPr/>
          <a:lstStyle/>
          <a:p>
            <a:pPr marL="457200" indent="-457200">
              <a:spcAft>
                <a:spcPts val="1200"/>
              </a:spcAft>
            </a:pPr>
            <a:r>
              <a:rPr lang="en-US" dirty="0" smtClean="0"/>
              <a:t>Conventional economic theory believes cross ownership benefits consumers</a:t>
            </a:r>
          </a:p>
          <a:p>
            <a:pPr marL="457200" indent="-457200">
              <a:spcAft>
                <a:spcPts val="1200"/>
              </a:spcAft>
            </a:pPr>
            <a:r>
              <a:rPr lang="en-US" dirty="0" smtClean="0"/>
              <a:t>Historical precedent within ICANN permits cross ownership without restrictions</a:t>
            </a:r>
          </a:p>
          <a:p>
            <a:pPr marL="457200" indent="-457200">
              <a:spcAft>
                <a:spcPts val="1200"/>
              </a:spcAft>
            </a:pPr>
            <a:r>
              <a:rPr lang="en-US" dirty="0" smtClean="0"/>
              <a:t>It is the norm in most other industries</a:t>
            </a:r>
          </a:p>
          <a:p>
            <a:pPr marL="457200" indent="-457200">
              <a:spcAft>
                <a:spcPts val="1200"/>
              </a:spcAft>
            </a:pPr>
            <a:r>
              <a:rPr lang="en-US" dirty="0" smtClean="0"/>
              <a:t>Corporate separation of registry and registrar will remain in place, as will open and non-discriminatory access by registrars</a:t>
            </a:r>
          </a:p>
          <a:p>
            <a:pPr marL="457200" indent="-457200">
              <a:spcAft>
                <a:spcPts val="1200"/>
              </a:spcAft>
            </a:pPr>
            <a:r>
              <a:rPr lang="en-US" dirty="0" smtClean="0"/>
              <a:t>Allegations that additional abuse will occur are unsubstantiated</a:t>
            </a:r>
          </a:p>
          <a:p>
            <a:pPr marL="457200" indent="-457200">
              <a:spcAft>
                <a:spcPts val="1200"/>
              </a:spcAft>
            </a:pPr>
            <a:r>
              <a:rPr lang="en-US" dirty="0" smtClean="0"/>
              <a:t>Without cross ownership some registries may fail</a:t>
            </a:r>
          </a:p>
          <a:p>
            <a:pPr marL="457200" indent="-457200">
              <a:spcAft>
                <a:spcPts val="1200"/>
              </a:spcAft>
            </a:pPr>
            <a:r>
              <a:rPr lang="en-US" dirty="0" smtClean="0"/>
              <a:t>Market power changes this – so let’s put safeguards in contracts in the event market power occurs</a:t>
            </a:r>
          </a:p>
          <a:p>
            <a:pPr marL="233363" indent="-233363">
              <a:spcAft>
                <a:spcPts val="1200"/>
              </a:spcAft>
            </a:pPr>
            <a:endParaRPr lang="en-US" dirty="0" smtClean="0"/>
          </a:p>
          <a:p>
            <a:pPr marL="233363" indent="-233363">
              <a:spcAft>
                <a:spcPts val="1200"/>
              </a:spcAft>
            </a:pPr>
            <a:endParaRPr lang="en-US" dirty="0" smtClean="0"/>
          </a:p>
          <a:p>
            <a:pPr marL="233363" indent="-233363">
              <a:spcAft>
                <a:spcPts val="1200"/>
              </a:spcAft>
            </a:pPr>
            <a:endParaRPr lang="en-US" dirty="0" smtClean="0"/>
          </a:p>
          <a:p>
            <a:pPr marL="233363" indent="-233363">
              <a:spcAft>
                <a:spcPts val="1200"/>
              </a:spcAft>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What this debate is about</a:t>
            </a:r>
          </a:p>
        </p:txBody>
      </p:sp>
      <p:sp>
        <p:nvSpPr>
          <p:cNvPr id="20483" name="Rectangle 3"/>
          <p:cNvSpPr>
            <a:spLocks noGrp="1" noChangeArrowheads="1"/>
          </p:cNvSpPr>
          <p:nvPr>
            <p:ph type="body" idx="1"/>
          </p:nvPr>
        </p:nvSpPr>
        <p:spPr>
          <a:xfrm>
            <a:off x="1012550" y="1215342"/>
            <a:ext cx="7273212" cy="4826643"/>
          </a:xfrm>
        </p:spPr>
        <p:txBody>
          <a:bodyPr/>
          <a:lstStyle/>
          <a:p>
            <a:pPr marL="233363" indent="-233363">
              <a:spcAft>
                <a:spcPts val="1200"/>
              </a:spcAft>
            </a:pPr>
            <a:r>
              <a:rPr lang="en-US" dirty="0" smtClean="0"/>
              <a:t>We’re debating whether a manufacturer can own one of the retail stores that sells its product to the public</a:t>
            </a:r>
          </a:p>
          <a:p>
            <a:pPr marL="233363" indent="-233363">
              <a:spcAft>
                <a:spcPts val="1200"/>
              </a:spcAft>
            </a:pPr>
            <a:r>
              <a:rPr lang="en-US" dirty="0" smtClean="0"/>
              <a:t>To simplify terminology let’s call registries </a:t>
            </a:r>
            <a:r>
              <a:rPr lang="en-US" b="1" i="1" dirty="0" smtClean="0"/>
              <a:t>‘manufacturers’ </a:t>
            </a:r>
            <a:r>
              <a:rPr lang="en-US" dirty="0" smtClean="0"/>
              <a:t>and registrars </a:t>
            </a:r>
            <a:r>
              <a:rPr lang="en-US" b="1" i="1" dirty="0" smtClean="0"/>
              <a:t>‘retail stores’</a:t>
            </a:r>
          </a:p>
          <a:p>
            <a:pPr marL="233363" indent="-233363">
              <a:spcAft>
                <a:spcPts val="1200"/>
              </a:spcAft>
            </a:pPr>
            <a:r>
              <a:rPr lang="en-US" dirty="0" smtClean="0"/>
              <a:t> Here’s the question being discussed   --- </a:t>
            </a:r>
            <a:r>
              <a:rPr lang="en-US" i="1" dirty="0" smtClean="0"/>
              <a:t>Can Apple, who manufacture laptop computers and who sell them through hundreds of retail stores like Staples, Amazon, Target, Buy.com, OfficeMax and Bob’s Discount Laptops, own one of those retail stores?   </a:t>
            </a:r>
          </a:p>
          <a:p>
            <a:pPr marL="233363" indent="-233363">
              <a:spcAft>
                <a:spcPts val="1200"/>
              </a:spcAft>
            </a:pPr>
            <a:r>
              <a:rPr lang="en-US" dirty="0" smtClean="0"/>
              <a:t>OR  ---  </a:t>
            </a:r>
            <a:r>
              <a:rPr lang="en-US" i="1" dirty="0" smtClean="0"/>
              <a:t>Should Apple be forced to sell its product only through other peoples</a:t>
            </a:r>
            <a:r>
              <a:rPr lang="en-US" i="1" dirty="0" smtClean="0"/>
              <a:t>’ stores</a:t>
            </a:r>
            <a:r>
              <a:rPr lang="en-US" dirty="0" smtClean="0"/>
              <a:t>?</a:t>
            </a:r>
          </a:p>
          <a:p>
            <a:pPr marL="233363" indent="-233363">
              <a:spcAft>
                <a:spcPts val="1200"/>
              </a:spcAft>
            </a:pPr>
            <a:r>
              <a:rPr lang="en-US" dirty="0" smtClean="0"/>
              <a:t>Those who think Apple should be able to own a retail store call this ‘</a:t>
            </a:r>
            <a:r>
              <a:rPr lang="en-US" i="1" dirty="0" smtClean="0"/>
              <a:t>Vertical Integration</a:t>
            </a:r>
            <a:r>
              <a:rPr lang="en-US" dirty="0" smtClean="0"/>
              <a:t>’ or ‘</a:t>
            </a:r>
            <a:r>
              <a:rPr lang="en-US" i="1" dirty="0" smtClean="0"/>
              <a:t>Cross Ownership</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What this debate is </a:t>
            </a:r>
            <a:r>
              <a:rPr lang="en-US" sz="3200" u="sng" dirty="0" smtClean="0">
                <a:cs typeface="Arial" pitchFamily="34" charset="0"/>
              </a:rPr>
              <a:t>not</a:t>
            </a:r>
            <a:r>
              <a:rPr lang="en-US" sz="3200" dirty="0" smtClean="0">
                <a:cs typeface="Arial" pitchFamily="34" charset="0"/>
              </a:rPr>
              <a:t> about</a:t>
            </a:r>
          </a:p>
        </p:txBody>
      </p:sp>
      <p:sp>
        <p:nvSpPr>
          <p:cNvPr id="20483" name="Rectangle 3"/>
          <p:cNvSpPr>
            <a:spLocks noGrp="1" noChangeArrowheads="1"/>
          </p:cNvSpPr>
          <p:nvPr>
            <p:ph type="body" idx="1"/>
          </p:nvPr>
        </p:nvSpPr>
        <p:spPr>
          <a:xfrm>
            <a:off x="1012550" y="1528175"/>
            <a:ext cx="7273212" cy="4455936"/>
          </a:xfrm>
        </p:spPr>
        <p:txBody>
          <a:bodyPr/>
          <a:lstStyle/>
          <a:p>
            <a:pPr marL="233363" lvl="1" indent="-233363">
              <a:spcAft>
                <a:spcPts val="1200"/>
              </a:spcAft>
              <a:buNone/>
            </a:pPr>
            <a:endParaRPr lang="en-US" sz="2000" dirty="0" smtClean="0"/>
          </a:p>
          <a:p>
            <a:pPr marL="233363" lvl="1" indent="-233363">
              <a:spcAft>
                <a:spcPts val="1200"/>
              </a:spcAft>
              <a:buNone/>
            </a:pPr>
            <a:r>
              <a:rPr lang="en-US" sz="2000" dirty="0" smtClean="0"/>
              <a:t>No-one is arguing to change these existing provisions</a:t>
            </a:r>
            <a:r>
              <a:rPr lang="en-US" sz="2000" dirty="0" smtClean="0"/>
              <a:t>:</a:t>
            </a:r>
          </a:p>
          <a:p>
            <a:pPr marL="233363" lvl="1" indent="-233363">
              <a:spcAft>
                <a:spcPts val="1200"/>
              </a:spcAft>
              <a:buNone/>
            </a:pPr>
            <a:endParaRPr lang="en-US" sz="1200" dirty="0" smtClean="0"/>
          </a:p>
          <a:p>
            <a:pPr marL="857250" lvl="1" indent="-457200">
              <a:spcAft>
                <a:spcPts val="1200"/>
              </a:spcAft>
              <a:buFont typeface="+mj-lt"/>
              <a:buAutoNum type="arabicPeriod"/>
            </a:pPr>
            <a:r>
              <a:rPr lang="en-US" sz="2000" dirty="0" smtClean="0"/>
              <a:t>Legal (corporate) separation of registries and registrars</a:t>
            </a:r>
          </a:p>
          <a:p>
            <a:pPr marL="857250" lvl="1" indent="-457200">
              <a:spcAft>
                <a:spcPts val="1200"/>
              </a:spcAft>
              <a:buFont typeface="+mj-lt"/>
              <a:buAutoNum type="arabicPeriod"/>
            </a:pPr>
            <a:r>
              <a:rPr lang="en-US" sz="2000" dirty="0" smtClean="0"/>
              <a:t>Guaranteed access to a registry by any registrar that wants to offer its names</a:t>
            </a:r>
          </a:p>
          <a:p>
            <a:pPr marL="857250" lvl="1" indent="-457200">
              <a:spcAft>
                <a:spcPts val="1200"/>
              </a:spcAft>
              <a:buFont typeface="+mj-lt"/>
              <a:buAutoNum type="arabicPeriod"/>
            </a:pPr>
            <a:r>
              <a:rPr lang="en-US" sz="2000" dirty="0" smtClean="0"/>
              <a:t>Non-discriminatory treatment of all participating registrars</a:t>
            </a:r>
          </a:p>
          <a:p>
            <a:pPr marL="857250" lvl="1" indent="-457200">
              <a:spcAft>
                <a:spcPts val="1200"/>
              </a:spcAft>
              <a:buFont typeface="+mj-lt"/>
              <a:buAutoNum type="arabicPeriod"/>
            </a:pPr>
            <a:endParaRPr lang="en-US" sz="1000" dirty="0" smtClean="0"/>
          </a:p>
          <a:p>
            <a:pPr marL="857250" lvl="1" indent="-457200">
              <a:spcAft>
                <a:spcPts val="1200"/>
              </a:spcAft>
              <a:buNone/>
            </a:pPr>
            <a:r>
              <a:rPr lang="en-US" sz="2000" dirty="0" smtClean="0"/>
              <a:t>All three of these requirements are </a:t>
            </a:r>
            <a:r>
              <a:rPr lang="en-US" sz="2000" u="sng" dirty="0" smtClean="0"/>
              <a:t>in the DAG today and should stay there</a:t>
            </a:r>
          </a:p>
          <a:p>
            <a:pPr marL="857250" lvl="1" indent="-457200">
              <a:spcAft>
                <a:spcPts val="1200"/>
              </a:spcAft>
              <a:buFont typeface="+mj-lt"/>
              <a:buAutoNum type="arabicPeriod"/>
            </a:pPr>
            <a:endParaRPr lang="en-US" sz="2400" dirty="0" smtClean="0"/>
          </a:p>
          <a:p>
            <a:pPr marL="857250" lvl="1" indent="-457200">
              <a:spcAft>
                <a:spcPts val="1200"/>
              </a:spcAft>
              <a:buNone/>
            </a:pPr>
            <a:endParaRPr lang="en-US" sz="2400" dirty="0" smtClean="0"/>
          </a:p>
        </p:txBody>
      </p:sp>
      <p:sp>
        <p:nvSpPr>
          <p:cNvPr id="4" name="Rounded Rectangle 3"/>
          <p:cNvSpPr/>
          <p:nvPr/>
        </p:nvSpPr>
        <p:spPr>
          <a:xfrm>
            <a:off x="1045028" y="1259633"/>
            <a:ext cx="7277877" cy="408623"/>
          </a:xfrm>
          <a:prstGeom prst="round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buFontTx/>
              <a:buNone/>
            </a:pPr>
            <a:endParaRPr lang="en-US" sz="1800" b="1"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Our Position</a:t>
            </a:r>
            <a:r>
              <a:rPr lang="en-US" dirty="0" smtClean="0">
                <a:cs typeface="Arial" pitchFamily="34" charset="0"/>
              </a:rPr>
              <a:t>:</a:t>
            </a:r>
          </a:p>
        </p:txBody>
      </p:sp>
      <p:sp>
        <p:nvSpPr>
          <p:cNvPr id="20483" name="Rectangle 3"/>
          <p:cNvSpPr>
            <a:spLocks noGrp="1" noChangeArrowheads="1"/>
          </p:cNvSpPr>
          <p:nvPr>
            <p:ph type="body" idx="1"/>
          </p:nvPr>
        </p:nvSpPr>
        <p:spPr>
          <a:xfrm>
            <a:off x="1035699" y="2202031"/>
            <a:ext cx="7273212" cy="3786673"/>
          </a:xfrm>
        </p:spPr>
        <p:txBody>
          <a:bodyPr/>
          <a:lstStyle/>
          <a:p>
            <a:pPr marL="233363" indent="-233363">
              <a:spcAft>
                <a:spcPts val="1200"/>
              </a:spcAft>
            </a:pPr>
            <a:r>
              <a:rPr lang="en-US" dirty="0" smtClean="0"/>
              <a:t>We believe a registry should be allowed to own one of the registrars that sells its names -- </a:t>
            </a:r>
            <a:r>
              <a:rPr lang="en-US" u="sng" dirty="0" smtClean="0"/>
              <a:t>unless that registry/registrar has ‘market power’ </a:t>
            </a:r>
            <a:r>
              <a:rPr lang="en-US" dirty="0" smtClean="0"/>
              <a:t>or unless the TLD is price capped</a:t>
            </a:r>
          </a:p>
          <a:p>
            <a:pPr marL="233363" indent="-233363">
              <a:spcAft>
                <a:spcPts val="1200"/>
              </a:spcAft>
            </a:pPr>
            <a:r>
              <a:rPr lang="en-US" dirty="0" smtClean="0"/>
              <a:t>We believe this will </a:t>
            </a:r>
            <a:r>
              <a:rPr lang="en-US" u="sng" dirty="0" smtClean="0"/>
              <a:t>improve price, choice and service to consumers</a:t>
            </a:r>
            <a:r>
              <a:rPr lang="en-US" dirty="0" smtClean="0"/>
              <a:t> as well as </a:t>
            </a:r>
            <a:r>
              <a:rPr lang="en-US" u="sng" dirty="0" smtClean="0"/>
              <a:t>reduce abusive activity</a:t>
            </a:r>
          </a:p>
          <a:p>
            <a:pPr marL="233363" indent="-233363">
              <a:spcAft>
                <a:spcPts val="1200"/>
              </a:spcAft>
            </a:pPr>
            <a:r>
              <a:rPr lang="en-US" dirty="0" smtClean="0"/>
              <a:t>We also think it will help smaller TLD registries who may have trouble attracting registrars to sell their names</a:t>
            </a:r>
          </a:p>
        </p:txBody>
      </p:sp>
      <p:sp>
        <p:nvSpPr>
          <p:cNvPr id="4" name="Rounded Rectangle 3"/>
          <p:cNvSpPr/>
          <p:nvPr/>
        </p:nvSpPr>
        <p:spPr>
          <a:xfrm>
            <a:off x="1045028" y="1259633"/>
            <a:ext cx="7277877" cy="408623"/>
          </a:xfrm>
          <a:prstGeom prst="round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buFontTx/>
              <a:buNone/>
            </a:pPr>
            <a:endParaRPr lang="en-US" sz="1800" b="1"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How and why this will help consumers</a:t>
            </a:r>
          </a:p>
        </p:txBody>
      </p:sp>
      <p:sp>
        <p:nvSpPr>
          <p:cNvPr id="20483" name="Rectangle 3"/>
          <p:cNvSpPr>
            <a:spLocks noGrp="1" noChangeArrowheads="1"/>
          </p:cNvSpPr>
          <p:nvPr>
            <p:ph type="body" idx="1"/>
          </p:nvPr>
        </p:nvSpPr>
        <p:spPr>
          <a:xfrm>
            <a:off x="1035699" y="1716065"/>
            <a:ext cx="7273212" cy="4272639"/>
          </a:xfrm>
        </p:spPr>
        <p:txBody>
          <a:bodyPr/>
          <a:lstStyle/>
          <a:p>
            <a:pPr marL="233363" indent="-233363">
              <a:spcAft>
                <a:spcPts val="1200"/>
              </a:spcAft>
            </a:pPr>
            <a:r>
              <a:rPr lang="en-US" b="1" dirty="0" smtClean="0"/>
              <a:t>PRICE</a:t>
            </a:r>
            <a:r>
              <a:rPr lang="en-US" dirty="0" smtClean="0"/>
              <a:t>:  When a manufacturer can own a retail store there is greater distribution efficiency and greater competition, both of which benefit consumers </a:t>
            </a:r>
          </a:p>
          <a:p>
            <a:pPr marL="233363" indent="-233363">
              <a:spcAft>
                <a:spcPts val="1200"/>
              </a:spcAft>
            </a:pPr>
            <a:r>
              <a:rPr lang="en-US" b="1" dirty="0" smtClean="0"/>
              <a:t>INNOVATION</a:t>
            </a:r>
            <a:r>
              <a:rPr lang="en-US" dirty="0" smtClean="0"/>
              <a:t>:  Manufacturers who own a retail store are more likely to innovate new services as they have more control over the delivery of those services</a:t>
            </a:r>
          </a:p>
          <a:p>
            <a:pPr marL="233363" indent="-233363">
              <a:spcAft>
                <a:spcPts val="1200"/>
              </a:spcAft>
            </a:pPr>
            <a:r>
              <a:rPr lang="en-US" b="1" dirty="0" smtClean="0"/>
              <a:t>SERVICE and SAFETY</a:t>
            </a:r>
            <a:r>
              <a:rPr lang="en-US" dirty="0" smtClean="0"/>
              <a:t>:  Manufacturers tend to be more interested in the perceived value and safety of their brand  than other parties.  For example Apple probably cares more about the perceived value/ safety of Apple products than Staples does   </a:t>
            </a:r>
          </a:p>
          <a:p>
            <a:pPr marL="233363" indent="-233363">
              <a:spcAft>
                <a:spcPts val="1200"/>
              </a:spcAft>
            </a:pPr>
            <a:endParaRPr lang="en-US" dirty="0" smtClean="0"/>
          </a:p>
          <a:p>
            <a:pPr marL="233363" indent="-233363">
              <a:spcAft>
                <a:spcPts val="1200"/>
              </a:spcAft>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Is this a new economic model in general?</a:t>
            </a:r>
          </a:p>
        </p:txBody>
      </p:sp>
      <p:sp>
        <p:nvSpPr>
          <p:cNvPr id="20483" name="Rectangle 3"/>
          <p:cNvSpPr>
            <a:spLocks noGrp="1" noChangeArrowheads="1"/>
          </p:cNvSpPr>
          <p:nvPr>
            <p:ph type="body" idx="1"/>
          </p:nvPr>
        </p:nvSpPr>
        <p:spPr>
          <a:xfrm>
            <a:off x="993169" y="2004164"/>
            <a:ext cx="7273212" cy="3304057"/>
          </a:xfrm>
        </p:spPr>
        <p:txBody>
          <a:bodyPr/>
          <a:lstStyle/>
          <a:p>
            <a:pPr marL="233363" indent="-233363">
              <a:spcAft>
                <a:spcPts val="1200"/>
              </a:spcAft>
              <a:buNone/>
            </a:pPr>
            <a:r>
              <a:rPr lang="en-US" sz="2400" dirty="0" smtClean="0">
                <a:cs typeface="Arial" pitchFamily="34" charset="0"/>
              </a:rPr>
              <a:t>Hardly  </a:t>
            </a:r>
          </a:p>
          <a:p>
            <a:pPr marL="233363" indent="-233363">
              <a:spcAft>
                <a:spcPts val="1200"/>
              </a:spcAft>
              <a:buNone/>
            </a:pPr>
            <a:endParaRPr lang="en-US" sz="2400" dirty="0" smtClean="0">
              <a:cs typeface="Arial" pitchFamily="34" charset="0"/>
            </a:endParaRPr>
          </a:p>
          <a:p>
            <a:pPr marL="233363" indent="-233363">
              <a:spcAft>
                <a:spcPts val="1200"/>
              </a:spcAft>
              <a:buNone/>
            </a:pPr>
            <a:r>
              <a:rPr lang="en-US" sz="2400" dirty="0" smtClean="0">
                <a:cs typeface="Arial" pitchFamily="34" charset="0"/>
              </a:rPr>
              <a:t>What we’re proposing is the norm in almost every other industry</a:t>
            </a:r>
          </a:p>
          <a:p>
            <a:pPr marL="233363" indent="-233363">
              <a:spcAft>
                <a:spcPts val="1200"/>
              </a:spcAft>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Is it a new model for ICANN and the domain industry?</a:t>
            </a:r>
          </a:p>
        </p:txBody>
      </p:sp>
      <p:sp>
        <p:nvSpPr>
          <p:cNvPr id="20483" name="Rectangle 3"/>
          <p:cNvSpPr>
            <a:spLocks noGrp="1" noChangeArrowheads="1"/>
          </p:cNvSpPr>
          <p:nvPr>
            <p:ph type="body" idx="1"/>
          </p:nvPr>
        </p:nvSpPr>
        <p:spPr>
          <a:xfrm>
            <a:off x="954676" y="1628383"/>
            <a:ext cx="7273212" cy="4309429"/>
          </a:xfrm>
        </p:spPr>
        <p:txBody>
          <a:bodyPr/>
          <a:lstStyle/>
          <a:p>
            <a:pPr marL="233363" indent="-233363">
              <a:spcAft>
                <a:spcPts val="1200"/>
              </a:spcAft>
              <a:buNone/>
            </a:pPr>
            <a:r>
              <a:rPr lang="en-US" dirty="0" smtClean="0"/>
              <a:t>No.     What we’re proposing was explicitly in the :</a:t>
            </a:r>
          </a:p>
          <a:p>
            <a:pPr marL="1033463" lvl="2" indent="-233363">
              <a:spcAft>
                <a:spcPts val="1200"/>
              </a:spcAft>
            </a:pPr>
            <a:r>
              <a:rPr lang="en-US" sz="1600" dirty="0" smtClean="0"/>
              <a:t>2001 to 2009 AERO agreement</a:t>
            </a:r>
          </a:p>
          <a:p>
            <a:pPr marL="1033463" lvl="2" indent="-233363">
              <a:spcAft>
                <a:spcPts val="1200"/>
              </a:spcAft>
            </a:pPr>
            <a:r>
              <a:rPr lang="en-US" sz="1600" dirty="0" smtClean="0"/>
              <a:t>2001 to 2007 COOP agreement</a:t>
            </a:r>
          </a:p>
          <a:p>
            <a:pPr marL="1033463" lvl="2" indent="-233363">
              <a:spcAft>
                <a:spcPts val="1200"/>
              </a:spcAft>
            </a:pPr>
            <a:r>
              <a:rPr lang="en-US" sz="1600" dirty="0" smtClean="0"/>
              <a:t>2001 to 2007 NAME agreement</a:t>
            </a:r>
          </a:p>
          <a:p>
            <a:pPr marL="1033463" lvl="2" indent="-233363">
              <a:spcAft>
                <a:spcPts val="1200"/>
              </a:spcAft>
            </a:pPr>
            <a:r>
              <a:rPr lang="en-US" sz="1600" dirty="0" smtClean="0"/>
              <a:t>2001 to 2007 MUSEUM agreement</a:t>
            </a:r>
          </a:p>
          <a:p>
            <a:pPr marL="1033463" lvl="2" indent="-233363">
              <a:spcAft>
                <a:spcPts val="1200"/>
              </a:spcAft>
            </a:pPr>
            <a:r>
              <a:rPr lang="en-US" sz="1600" dirty="0" smtClean="0"/>
              <a:t>2001 to 2006 BIZ agreement</a:t>
            </a:r>
          </a:p>
          <a:p>
            <a:pPr marL="1033463" lvl="2" indent="-233363">
              <a:spcAft>
                <a:spcPts val="1200"/>
              </a:spcAft>
            </a:pPr>
            <a:r>
              <a:rPr lang="en-US" sz="1600" dirty="0" smtClean="0"/>
              <a:t>2001 to 2006 INFO agreement</a:t>
            </a:r>
          </a:p>
          <a:p>
            <a:pPr marL="1033463" lvl="2" indent="-233363">
              <a:spcAft>
                <a:spcPts val="1200"/>
              </a:spcAft>
            </a:pPr>
            <a:r>
              <a:rPr lang="en-US" sz="1600" dirty="0" smtClean="0"/>
              <a:t>2003 to 2006 ORG agreement</a:t>
            </a:r>
          </a:p>
          <a:p>
            <a:pPr marL="1033463" lvl="2" indent="-233363">
              <a:spcAft>
                <a:spcPts val="1200"/>
              </a:spcAft>
            </a:pPr>
            <a:r>
              <a:rPr lang="en-US" sz="1600" dirty="0" smtClean="0"/>
              <a:t>2002 till current PRO agreement</a:t>
            </a:r>
          </a:p>
          <a:p>
            <a:pPr marL="633413" lvl="1" indent="-233363">
              <a:spcAft>
                <a:spcPts val="1200"/>
              </a:spcAft>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Here’s what ICANN said about it in 2001…..</a:t>
            </a:r>
          </a:p>
        </p:txBody>
      </p:sp>
      <p:sp>
        <p:nvSpPr>
          <p:cNvPr id="20483" name="Rectangle 3"/>
          <p:cNvSpPr>
            <a:spLocks noGrp="1" noChangeArrowheads="1"/>
          </p:cNvSpPr>
          <p:nvPr>
            <p:ph type="body" idx="1"/>
          </p:nvPr>
        </p:nvSpPr>
        <p:spPr>
          <a:xfrm>
            <a:off x="1024124" y="1565424"/>
            <a:ext cx="7273212" cy="3786673"/>
          </a:xfrm>
        </p:spPr>
        <p:txBody>
          <a:bodyPr/>
          <a:lstStyle/>
          <a:p>
            <a:pPr marL="233363" indent="-233363">
              <a:spcAft>
                <a:spcPts val="1200"/>
              </a:spcAft>
              <a:buNone/>
            </a:pPr>
            <a:r>
              <a:rPr lang="en-US" sz="1800" dirty="0" smtClean="0">
                <a:hlinkClick r:id="rId3"/>
              </a:rPr>
              <a:t>http://www.icann.org/en/announcements/icann-pr01mar01-1.htm</a:t>
            </a:r>
            <a:endParaRPr lang="en-US" sz="1800" dirty="0" smtClean="0"/>
          </a:p>
          <a:p>
            <a:pPr marL="233363" indent="-233363">
              <a:spcAft>
                <a:spcPts val="1200"/>
              </a:spcAft>
              <a:buNone/>
            </a:pPr>
            <a:r>
              <a:rPr lang="en-US" sz="2400" dirty="0" smtClean="0"/>
              <a:t>  </a:t>
            </a:r>
          </a:p>
          <a:p>
            <a:pPr marL="233363" indent="-233363">
              <a:spcAft>
                <a:spcPts val="1200"/>
              </a:spcAft>
              <a:buNone/>
            </a:pPr>
            <a:r>
              <a:rPr lang="en-US" sz="2400" dirty="0" smtClean="0"/>
              <a:t> “</a:t>
            </a:r>
            <a:r>
              <a:rPr lang="en-US" sz="2400" i="1" dirty="0" smtClean="0"/>
              <a:t>This reflects ICANN's belief that there is little if any additional competitive value under today's market circumstances in forbidding the registry operator from also being a registrar, so long as it is done is such a way so as not to discriminate against other competitive registrars</a:t>
            </a:r>
            <a:r>
              <a:rPr lang="en-US" sz="2400" dirty="0" smtClean="0"/>
              <a:t>”</a:t>
            </a:r>
          </a:p>
          <a:p>
            <a:pPr marL="233363" indent="-233363">
              <a:spcAft>
                <a:spcPts val="1200"/>
              </a:spcAft>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1886" y="457200"/>
            <a:ext cx="8360228" cy="609600"/>
          </a:xfrm>
        </p:spPr>
        <p:txBody>
          <a:bodyPr/>
          <a:lstStyle/>
          <a:p>
            <a:r>
              <a:rPr lang="en-US" sz="3200" dirty="0" smtClean="0">
                <a:cs typeface="Arial" pitchFamily="34" charset="0"/>
              </a:rPr>
              <a:t>There are many examples of cross ownership in the industry</a:t>
            </a:r>
          </a:p>
        </p:txBody>
      </p:sp>
      <p:sp>
        <p:nvSpPr>
          <p:cNvPr id="20483" name="Rectangle 3"/>
          <p:cNvSpPr>
            <a:spLocks noGrp="1" noChangeArrowheads="1"/>
          </p:cNvSpPr>
          <p:nvPr>
            <p:ph type="body" idx="1"/>
          </p:nvPr>
        </p:nvSpPr>
        <p:spPr>
          <a:xfrm>
            <a:off x="1035699" y="1177447"/>
            <a:ext cx="7273212" cy="4811257"/>
          </a:xfrm>
        </p:spPr>
        <p:txBody>
          <a:bodyPr/>
          <a:lstStyle/>
          <a:p>
            <a:endParaRPr lang="en-US" dirty="0" smtClean="0"/>
          </a:p>
          <a:p>
            <a:r>
              <a:rPr lang="en-US" dirty="0" err="1" smtClean="0"/>
              <a:t>NeuLevel</a:t>
            </a:r>
            <a:r>
              <a:rPr lang="en-US" dirty="0" smtClean="0"/>
              <a:t> registry was partially owned by Melbourne IT, who also sold .BIZ names as a registrar;</a:t>
            </a:r>
          </a:p>
          <a:p>
            <a:r>
              <a:rPr lang="en-US" dirty="0" smtClean="0"/>
              <a:t>The owner of the .PRO registry is also a registrar that sells .PRO names;</a:t>
            </a:r>
          </a:p>
          <a:p>
            <a:r>
              <a:rPr lang="en-US" dirty="0" err="1" smtClean="0"/>
              <a:t>Afilias</a:t>
            </a:r>
            <a:r>
              <a:rPr lang="en-US" dirty="0" smtClean="0"/>
              <a:t> was formed by registrars who also sold .INFO names;</a:t>
            </a:r>
          </a:p>
          <a:p>
            <a:r>
              <a:rPr lang="en-US" dirty="0" smtClean="0"/>
              <a:t>Core is a registrar that provides registrar and registry services to the .CAT and .MUSEUM TLDs; </a:t>
            </a:r>
          </a:p>
          <a:p>
            <a:r>
              <a:rPr lang="en-US" dirty="0" smtClean="0"/>
              <a:t>A registrar provides registry services to .COOP and also sells .COOP names as a registrar;</a:t>
            </a:r>
          </a:p>
          <a:p>
            <a:r>
              <a:rPr lang="en-US" dirty="0" smtClean="0"/>
              <a:t>A partnership between </a:t>
            </a:r>
            <a:r>
              <a:rPr lang="en-US" dirty="0" err="1" smtClean="0"/>
              <a:t>Afilias</a:t>
            </a:r>
            <a:r>
              <a:rPr lang="en-US" dirty="0" smtClean="0"/>
              <a:t> (a registry) and </a:t>
            </a:r>
            <a:r>
              <a:rPr lang="en-US" dirty="0" err="1" smtClean="0"/>
              <a:t>GoDaddy</a:t>
            </a:r>
            <a:r>
              <a:rPr lang="en-US" dirty="0" smtClean="0"/>
              <a:t> (a registrar) operate the .ME registry.  This partnership  also applied to operate the .US registry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66"/>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66"/>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66"/>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66"/>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34470</TotalTime>
  <Words>1191</Words>
  <Application>Microsoft Office PowerPoint</Application>
  <PresentationFormat>On-screen Show (4:3)</PresentationFormat>
  <Paragraphs>108</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Blank Presentation</vt:lpstr>
      <vt:lpstr>Custom Design</vt:lpstr>
      <vt:lpstr>Richard Tindal, SVP Registry  eNom/Demand Media</vt:lpstr>
      <vt:lpstr>What this debate is about</vt:lpstr>
      <vt:lpstr>What this debate is not about</vt:lpstr>
      <vt:lpstr>Our Position:</vt:lpstr>
      <vt:lpstr>How and why this will help consumers</vt:lpstr>
      <vt:lpstr>Is this a new economic model in general?</vt:lpstr>
      <vt:lpstr>Is it a new model for ICANN and the domain industry?</vt:lpstr>
      <vt:lpstr>Here’s what ICANN said about it in 2001…..</vt:lpstr>
      <vt:lpstr>There are many examples of cross ownership in the industry</vt:lpstr>
      <vt:lpstr>Afilias as an example</vt:lpstr>
      <vt:lpstr>Claims being made</vt:lpstr>
      <vt:lpstr>Claim:  “Predatory pricing”</vt:lpstr>
      <vt:lpstr>Claim:  “Misuse of data and ‘insider trading’ ”</vt:lpstr>
      <vt:lpstr>Claim:  “More abusive practices”</vt:lpstr>
      <vt:lpstr>Concluding thoughts</vt:lpstr>
    </vt:vector>
  </TitlesOfParts>
  <Company>dm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 sep</dc:creator>
  <cp:lastModifiedBy>richard.tindal</cp:lastModifiedBy>
  <cp:revision>1475</cp:revision>
  <dcterms:created xsi:type="dcterms:W3CDTF">2006-10-11T16:44:48Z</dcterms:created>
  <dcterms:modified xsi:type="dcterms:W3CDTF">2009-10-18T02:07:24Z</dcterms:modified>
</cp:coreProperties>
</file>